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6" r:id="rId15"/>
    <p:sldId id="293" r:id="rId16"/>
    <p:sldId id="277" r:id="rId17"/>
    <p:sldId id="292" r:id="rId18"/>
    <p:sldId id="294" r:id="rId19"/>
    <p:sldId id="295" r:id="rId20"/>
    <p:sldId id="304" r:id="rId21"/>
    <p:sldId id="278" r:id="rId22"/>
    <p:sldId id="290" r:id="rId23"/>
    <p:sldId id="282" r:id="rId24"/>
    <p:sldId id="279" r:id="rId25"/>
    <p:sldId id="280" r:id="rId26"/>
    <p:sldId id="281" r:id="rId27"/>
    <p:sldId id="283" r:id="rId28"/>
    <p:sldId id="284" r:id="rId29"/>
    <p:sldId id="285" r:id="rId30"/>
    <p:sldId id="289" r:id="rId31"/>
    <p:sldId id="286" r:id="rId32"/>
    <p:sldId id="291" r:id="rId33"/>
    <p:sldId id="297" r:id="rId34"/>
    <p:sldId id="296" r:id="rId35"/>
    <p:sldId id="298" r:id="rId36"/>
    <p:sldId id="299" r:id="rId37"/>
    <p:sldId id="300" r:id="rId38"/>
    <p:sldId id="301" r:id="rId39"/>
    <p:sldId id="302" r:id="rId40"/>
    <p:sldId id="303" r:id="rId41"/>
    <p:sldId id="287" r:id="rId42"/>
    <p:sldId id="288" r:id="rId43"/>
    <p:sldId id="270" r:id="rId44"/>
    <p:sldId id="271" r:id="rId45"/>
    <p:sldId id="272" r:id="rId46"/>
    <p:sldId id="273" r:id="rId47"/>
    <p:sldId id="274" r:id="rId48"/>
    <p:sldId id="27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74"/>
    <p:restoredTop sz="86444"/>
  </p:normalViewPr>
  <p:slideViewPr>
    <p:cSldViewPr snapToGrid="0" snapToObjects="1">
      <p:cViewPr varScale="1">
        <p:scale>
          <a:sx n="74" d="100"/>
          <a:sy n="74" d="100"/>
        </p:scale>
        <p:origin x="208" y="6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6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EFEF4-282F-A74A-BA26-9A89D8F1225D}" type="datetimeFigureOut">
              <a:rPr lang="en-US" smtClean="0"/>
              <a:t>10/16/17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6CFC7-1169-BC42-B3CF-7DCD8A96E9F3}" type="slidenum">
              <a:rPr lang="en-US" smtClean="0"/>
              <a:t>‹#›</a:t>
            </a:fld>
            <a:endParaRPr lang="en-US"/>
          </a:p>
        </p:txBody>
      </p:sp>
    </p:spTree>
    <p:extLst>
      <p:ext uri="{BB962C8B-B14F-4D97-AF65-F5344CB8AC3E}">
        <p14:creationId xmlns:p14="http://schemas.microsoft.com/office/powerpoint/2010/main" val="623653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1" Type="http://schemas.openxmlformats.org/officeDocument/2006/relationships/hyperlink" Target="https://en.wikipedia.org/wiki/Electronvolt" TargetMode="External"/><Relationship Id="rId12" Type="http://schemas.openxmlformats.org/officeDocument/2006/relationships/hyperlink" Target="https://en.wikipedia.org/wiki/Density_of_states" TargetMode="External"/><Relationship Id="rId13" Type="http://schemas.openxmlformats.org/officeDocument/2006/relationships/hyperlink" Target="https://en.wikipedia.org/wiki/Fermi_level" TargetMode="External"/><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en.wikipedia.org/wiki/Electrical_conduction" TargetMode="External"/><Relationship Id="rId4" Type="http://schemas.openxmlformats.org/officeDocument/2006/relationships/hyperlink" Target="https://en.wikipedia.org/wiki/Electronic_band_structure" TargetMode="External"/><Relationship Id="rId5" Type="http://schemas.openxmlformats.org/officeDocument/2006/relationships/hyperlink" Target="https://en.wikipedia.org/wiki/Valence_band" TargetMode="External"/><Relationship Id="rId6" Type="http://schemas.openxmlformats.org/officeDocument/2006/relationships/hyperlink" Target="https://en.wikipedia.org/wiki/Band_theory" TargetMode="External"/><Relationship Id="rId7" Type="http://schemas.openxmlformats.org/officeDocument/2006/relationships/hyperlink" Target="https://en.wikipedia.org/wiki/Insulator_(electricity)" TargetMode="External"/><Relationship Id="rId8" Type="http://schemas.openxmlformats.org/officeDocument/2006/relationships/hyperlink" Target="https://en.wikipedia.org/wiki/Semiconductor" TargetMode="External"/><Relationship Id="rId9" Type="http://schemas.openxmlformats.org/officeDocument/2006/relationships/hyperlink" Target="https://en.wikipedia.org/wiki/Metal" TargetMode="External"/><Relationship Id="rId10" Type="http://schemas.openxmlformats.org/officeDocument/2006/relationships/hyperlink" Target="https://en.wikipedia.org/wiki/Band_gap"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What are circles?</a:t>
            </a: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0E6F3506-D351-4045-BBA4-998DDF134E37}" type="slidenum">
              <a:rPr lang="en-US" sz="1200"/>
              <a:pPr/>
              <a:t>4</a:t>
            </a:fld>
            <a:endParaRPr lang="en-US" sz="1200"/>
          </a:p>
        </p:txBody>
      </p:sp>
    </p:spTree>
    <p:extLst>
      <p:ext uri="{BB962C8B-B14F-4D97-AF65-F5344CB8AC3E}">
        <p14:creationId xmlns:p14="http://schemas.microsoft.com/office/powerpoint/2010/main" val="202768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711C00E-4F72-0B42-BFAF-E6233E121AE5}" type="slidenum">
              <a:rPr lang="en-US" sz="1200">
                <a:latin typeface="Arial" charset="0"/>
              </a:rPr>
              <a:pPr/>
              <a:t>24</a:t>
            </a:fld>
            <a:endParaRPr lang="en-US" sz="120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510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3C8D9DF-1CA9-824C-ABFA-F64657953ADD}" type="slidenum">
              <a:rPr lang="en-US" sz="1200">
                <a:latin typeface="Arial" charset="0"/>
              </a:rPr>
              <a:pPr/>
              <a:t>25</a:t>
            </a:fld>
            <a:endParaRPr lang="en-US" sz="120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7826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957920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642852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711C00E-4F72-0B42-BFAF-E6233E121AE5}" type="slidenum">
              <a:rPr lang="en-US" sz="1200">
                <a:latin typeface="Arial" charset="0"/>
              </a:rPr>
              <a:pPr/>
              <a:t>33</a:t>
            </a:fld>
            <a:endParaRPr lang="en-US" sz="120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34763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B8A990F-DEFC-6F4B-90D8-B7AA2F12D385}" type="slidenum">
              <a:rPr lang="en-US" sz="1200">
                <a:latin typeface="Arial" charset="0"/>
              </a:rPr>
              <a:pPr/>
              <a:t>35</a:t>
            </a:fld>
            <a:endParaRPr lang="en-US" sz="1200">
              <a:latin typeface="Arial"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26081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3C8D9DF-1CA9-824C-ABFA-F64657953ADD}" type="slidenum">
              <a:rPr lang="en-US" sz="1200">
                <a:latin typeface="Arial" charset="0"/>
              </a:rPr>
              <a:pPr/>
              <a:t>36</a:t>
            </a:fld>
            <a:endParaRPr lang="en-US" sz="120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8504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4A63D2-77DC-4F46-8FD1-28EE3BE86F92}" type="slidenum">
              <a:rPr lang="en-US" sz="1200">
                <a:latin typeface="Arial" charset="0"/>
              </a:rPr>
              <a:pPr/>
              <a:t>38</a:t>
            </a:fld>
            <a:endParaRPr lang="en-US" sz="120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3000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BD787FB-9AB5-9C4C-8B31-4FFDC1B50F49}" type="slidenum">
              <a:rPr lang="en-US" sz="1200">
                <a:latin typeface="Arial" charset="0"/>
              </a:rPr>
              <a:pPr/>
              <a:t>39</a:t>
            </a:fld>
            <a:endParaRPr lang="en-US" sz="120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62810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ACA63-6C03-0240-A133-7B7BBE6EC9A5}" type="slidenum">
              <a:rPr lang="en-US" smtClean="0"/>
              <a:t>42</a:t>
            </a:fld>
            <a:endParaRPr lang="en-US"/>
          </a:p>
        </p:txBody>
      </p:sp>
    </p:spTree>
    <p:extLst>
      <p:ext uri="{BB962C8B-B14F-4D97-AF65-F5344CB8AC3E}">
        <p14:creationId xmlns:p14="http://schemas.microsoft.com/office/powerpoint/2010/main" val="1456035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7856A1-5E9D-C54B-99AB-E01B9917FC47}" type="slidenum">
              <a:rPr lang="en-US" smtClean="0"/>
              <a:t>5</a:t>
            </a:fld>
            <a:endParaRPr lang="en-US"/>
          </a:p>
        </p:txBody>
      </p:sp>
    </p:spTree>
    <p:extLst>
      <p:ext uri="{BB962C8B-B14F-4D97-AF65-F5344CB8AC3E}">
        <p14:creationId xmlns:p14="http://schemas.microsoft.com/office/powerpoint/2010/main" val="194862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we look</a:t>
            </a:r>
            <a:r>
              <a:rPr lang="en-US" baseline="0" dirty="0" smtClean="0"/>
              <a:t> at the behavior of these invertebrates and what we look for in engineered materials, we see that there is significant overlap!</a:t>
            </a:r>
            <a:endParaRPr lang="en-US" dirty="0"/>
          </a:p>
        </p:txBody>
      </p:sp>
      <p:sp>
        <p:nvSpPr>
          <p:cNvPr id="4" name="Slide Number Placeholder 3"/>
          <p:cNvSpPr>
            <a:spLocks noGrp="1"/>
          </p:cNvSpPr>
          <p:nvPr>
            <p:ph type="sldNum" sz="quarter" idx="10"/>
          </p:nvPr>
        </p:nvSpPr>
        <p:spPr/>
        <p:txBody>
          <a:bodyPr/>
          <a:lstStyle/>
          <a:p>
            <a:fld id="{B53EE2E3-E988-364F-B88F-7F6A5958703A}" type="slidenum">
              <a:rPr lang="en-US" smtClean="0"/>
              <a:t>7</a:t>
            </a:fld>
            <a:endParaRPr lang="en-US"/>
          </a:p>
        </p:txBody>
      </p:sp>
    </p:spTree>
    <p:extLst>
      <p:ext uri="{BB962C8B-B14F-4D97-AF65-F5344CB8AC3E}">
        <p14:creationId xmlns:p14="http://schemas.microsoft.com/office/powerpoint/2010/main" val="125447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graphs shows a quick snapshot of our approach. For a hydrated caco3 clusters, we are able to determine its first hydration shell, look at the thermodynamics involved and calculate a solvation free energy. We now have a better idea of the energetics that may be involved in the initial stages of the formation of calcium carbonate.</a:t>
            </a:r>
            <a:endParaRPr lang="en-US" dirty="0"/>
          </a:p>
        </p:txBody>
      </p:sp>
      <p:sp>
        <p:nvSpPr>
          <p:cNvPr id="4" name="Slide Number Placeholder 3"/>
          <p:cNvSpPr>
            <a:spLocks noGrp="1"/>
          </p:cNvSpPr>
          <p:nvPr>
            <p:ph type="sldNum" sz="quarter" idx="10"/>
          </p:nvPr>
        </p:nvSpPr>
        <p:spPr/>
        <p:txBody>
          <a:bodyPr/>
          <a:lstStyle/>
          <a:p>
            <a:fld id="{B53EE2E3-E988-364F-B88F-7F6A5958703A}" type="slidenum">
              <a:rPr lang="en-US" smtClean="0"/>
              <a:t>8</a:t>
            </a:fld>
            <a:endParaRPr lang="en-US"/>
          </a:p>
        </p:txBody>
      </p:sp>
    </p:spTree>
    <p:extLst>
      <p:ext uri="{BB962C8B-B14F-4D97-AF65-F5344CB8AC3E}">
        <p14:creationId xmlns:p14="http://schemas.microsoft.com/office/powerpoint/2010/main" val="32952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approach</a:t>
            </a:r>
            <a:r>
              <a:rPr lang="en-US" baseline="0" dirty="0" smtClean="0"/>
              <a:t> uses a combination of MM to identify low energy candidates(which avoids any water placement bias). These candidates were then further optimized with more rigorous methods(DFTB+ and Gaussian 09). This approach gave us not only equilibrium structures, but also the thermochemistry of the clusters. </a:t>
            </a:r>
            <a:endParaRPr lang="en-US" dirty="0"/>
          </a:p>
        </p:txBody>
      </p:sp>
      <p:sp>
        <p:nvSpPr>
          <p:cNvPr id="4" name="Slide Number Placeholder 3"/>
          <p:cNvSpPr>
            <a:spLocks noGrp="1"/>
          </p:cNvSpPr>
          <p:nvPr>
            <p:ph type="sldNum" sz="quarter" idx="10"/>
          </p:nvPr>
        </p:nvSpPr>
        <p:spPr/>
        <p:txBody>
          <a:bodyPr/>
          <a:lstStyle/>
          <a:p>
            <a:fld id="{B53EE2E3-E988-364F-B88F-7F6A5958703A}" type="slidenum">
              <a:rPr lang="en-US" smtClean="0"/>
              <a:t>9</a:t>
            </a:fld>
            <a:endParaRPr lang="en-US"/>
          </a:p>
        </p:txBody>
      </p:sp>
    </p:spTree>
    <p:extLst>
      <p:ext uri="{BB962C8B-B14F-4D97-AF65-F5344CB8AC3E}">
        <p14:creationId xmlns:p14="http://schemas.microsoft.com/office/powerpoint/2010/main" val="1444907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a:t>
            </a:r>
            <a:r>
              <a:rPr lang="en-US" b="1" dirty="0" smtClean="0"/>
              <a:t>semimetal</a:t>
            </a:r>
            <a:r>
              <a:rPr lang="en-US" dirty="0" smtClean="0"/>
              <a:t> is a material with a very small overlap between the bottom of the </a:t>
            </a:r>
            <a:r>
              <a:rPr lang="en-US" dirty="0" smtClean="0">
                <a:hlinkClick r:id="rId3" tooltip="Electrical conduction"/>
              </a:rPr>
              <a:t>conduction</a:t>
            </a:r>
            <a:r>
              <a:rPr lang="en-US" dirty="0" smtClean="0"/>
              <a:t> </a:t>
            </a:r>
            <a:r>
              <a:rPr lang="en-US" dirty="0" smtClean="0">
                <a:hlinkClick r:id="rId4" tooltip="Electronic band structure"/>
              </a:rPr>
              <a:t>band</a:t>
            </a:r>
            <a:r>
              <a:rPr lang="en-US" dirty="0" smtClean="0"/>
              <a:t> and the top of the </a:t>
            </a:r>
            <a:r>
              <a:rPr lang="en-US" dirty="0" smtClean="0">
                <a:hlinkClick r:id="rId5" tooltip="Valence band"/>
              </a:rPr>
              <a:t>valence band</a:t>
            </a:r>
            <a:r>
              <a:rPr lang="en-US" dirty="0" smtClean="0"/>
              <a:t>. According to </a:t>
            </a:r>
            <a:r>
              <a:rPr lang="en-US" dirty="0" smtClean="0">
                <a:hlinkClick r:id="rId6" tooltip="Band theory"/>
              </a:rPr>
              <a:t>electronic band theory</a:t>
            </a:r>
            <a:r>
              <a:rPr lang="en-US" dirty="0" smtClean="0"/>
              <a:t>, solids can be classified as </a:t>
            </a:r>
            <a:r>
              <a:rPr lang="en-US" dirty="0" smtClean="0">
                <a:hlinkClick r:id="rId7" tooltip="Insulator (electricity)"/>
              </a:rPr>
              <a:t>insulators</a:t>
            </a:r>
            <a:r>
              <a:rPr lang="en-US" dirty="0" smtClean="0"/>
              <a:t>, </a:t>
            </a:r>
            <a:r>
              <a:rPr lang="en-US" dirty="0" smtClean="0">
                <a:hlinkClick r:id="rId8" tooltip="Semiconductor"/>
              </a:rPr>
              <a:t>semiconductors</a:t>
            </a:r>
            <a:r>
              <a:rPr lang="en-US" dirty="0" smtClean="0"/>
              <a:t>, semimetals, or </a:t>
            </a:r>
            <a:r>
              <a:rPr lang="en-US" dirty="0" smtClean="0">
                <a:hlinkClick r:id="rId9" tooltip="Metal"/>
              </a:rPr>
              <a:t>metals</a:t>
            </a:r>
            <a:r>
              <a:rPr lang="en-US" dirty="0" smtClean="0"/>
              <a:t>. In insulators and semiconductors the filled valence band is separated from an empty conduction band by a </a:t>
            </a:r>
            <a:r>
              <a:rPr lang="en-US" dirty="0" smtClean="0">
                <a:hlinkClick r:id="rId10" tooltip="Band gap"/>
              </a:rPr>
              <a:t>band gap</a:t>
            </a:r>
            <a:r>
              <a:rPr lang="en-US" dirty="0" smtClean="0"/>
              <a:t>. For insulators, the magnitude of the band gap is larger (e.g. &gt; 4 </a:t>
            </a:r>
            <a:r>
              <a:rPr lang="en-US" dirty="0" smtClean="0">
                <a:hlinkClick r:id="rId11" tooltip="Electronvolt"/>
              </a:rPr>
              <a:t>eV</a:t>
            </a:r>
            <a:r>
              <a:rPr lang="en-US" dirty="0" smtClean="0"/>
              <a:t>) than that of a semiconductor (e.g. &lt; 4 eV). </a:t>
            </a:r>
            <a:r>
              <a:rPr lang="en-US" dirty="0" smtClean="0">
                <a:hlinkClick r:id="rId9" tooltip="Metal"/>
              </a:rPr>
              <a:t>Metals</a:t>
            </a:r>
            <a:r>
              <a:rPr lang="en-US" dirty="0" smtClean="0"/>
              <a:t> have a partially filled conduction band. A semimetal is a material with a very small overlap between the bottom of the </a:t>
            </a:r>
            <a:r>
              <a:rPr lang="en-US" dirty="0" smtClean="0">
                <a:hlinkClick r:id="rId3" tooltip="Electrical conduction"/>
              </a:rPr>
              <a:t>conduction</a:t>
            </a:r>
            <a:r>
              <a:rPr lang="en-US" dirty="0" smtClean="0"/>
              <a:t> </a:t>
            </a:r>
            <a:r>
              <a:rPr lang="en-US" dirty="0" smtClean="0">
                <a:hlinkClick r:id="rId4" tooltip="Electronic band structure"/>
              </a:rPr>
              <a:t>band</a:t>
            </a:r>
            <a:r>
              <a:rPr lang="en-US" dirty="0" smtClean="0"/>
              <a:t> and the top of the </a:t>
            </a:r>
            <a:r>
              <a:rPr lang="en-US" dirty="0" smtClean="0">
                <a:hlinkClick r:id="rId5" tooltip="Valence band"/>
              </a:rPr>
              <a:t>valence band</a:t>
            </a:r>
            <a:r>
              <a:rPr lang="en-US" dirty="0" smtClean="0"/>
              <a:t>. A semimetal thus has no band gap and a negligible </a:t>
            </a:r>
            <a:r>
              <a:rPr lang="en-US" dirty="0" smtClean="0">
                <a:hlinkClick r:id="rId12" tooltip="Density of states"/>
              </a:rPr>
              <a:t>density of states</a:t>
            </a:r>
            <a:r>
              <a:rPr lang="en-US" dirty="0" smtClean="0"/>
              <a:t> at the </a:t>
            </a:r>
            <a:r>
              <a:rPr lang="en-US" dirty="0" smtClean="0">
                <a:hlinkClick r:id="rId13" tooltip="Fermi level"/>
              </a:rPr>
              <a:t>Fermi level</a:t>
            </a:r>
            <a:r>
              <a:rPr lang="en-US" dirty="0" smtClean="0"/>
              <a:t>. A metal, by contrast, has an appreciable density of states at the Fermi level because the conduction band is partially filled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Topological insulators (TIs) </a:t>
            </a:r>
            <a:r>
              <a:rPr lang="en-US" sz="1200" kern="1200" dirty="0" smtClean="0">
                <a:solidFill>
                  <a:schemeClr val="tx1"/>
                </a:solidFill>
                <a:effectLst/>
                <a:latin typeface="+mn-lt"/>
                <a:ea typeface="+mn-ea"/>
                <a:cs typeface="+mn-cs"/>
              </a:rPr>
              <a:t>represent a novel state of matter: the bulk (3D) of a TI is electrically insulating, but the surface (2D) contains topologically protected conductive states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Such</a:t>
            </a:r>
            <a:r>
              <a:rPr lang="en-US" baseline="0" dirty="0" smtClean="0"/>
              <a:t> as </a:t>
            </a:r>
            <a:r>
              <a:rPr lang="en-US" baseline="0" dirty="0" err="1" smtClean="0"/>
              <a:t>Majorana</a:t>
            </a:r>
            <a:r>
              <a:rPr lang="en-US" baseline="0" dirty="0" smtClean="0"/>
              <a:t> Fermions and for </a:t>
            </a:r>
            <a:r>
              <a:rPr lang="en-US" sz="1200" kern="1200" dirty="0" smtClean="0">
                <a:solidFill>
                  <a:schemeClr val="tx1"/>
                </a:solidFill>
                <a:effectLst/>
                <a:latin typeface="+mn-lt"/>
                <a:ea typeface="+mn-ea"/>
                <a:cs typeface="+mn-cs"/>
              </a:rPr>
              <a:t>spin-protected surface conduction in </a:t>
            </a:r>
            <a:r>
              <a:rPr lang="en-US" sz="1200" kern="1200" dirty="0" err="1" smtClean="0">
                <a:solidFill>
                  <a:schemeClr val="tx1"/>
                </a:solidFill>
                <a:effectLst/>
                <a:latin typeface="+mn-lt"/>
                <a:ea typeface="+mn-ea"/>
                <a:cs typeface="+mn-cs"/>
              </a:rPr>
              <a:t>spintronics</a:t>
            </a:r>
            <a:r>
              <a:rPr lang="en-US" sz="1200" kern="1200" dirty="0" smtClean="0">
                <a:solidFill>
                  <a:schemeClr val="tx1"/>
                </a:solidFill>
                <a:effectLst/>
                <a:latin typeface="+mn-lt"/>
                <a:ea typeface="+mn-ea"/>
                <a:cs typeface="+mn-cs"/>
              </a:rPr>
              <a:t> and quantum computing.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17A9CF0-9161-5149-941A-86EAE8F0D064}" type="slidenum">
              <a:rPr lang="en-US" smtClean="0"/>
              <a:t>10</a:t>
            </a:fld>
            <a:endParaRPr lang="en-US"/>
          </a:p>
        </p:txBody>
      </p:sp>
    </p:spTree>
    <p:extLst>
      <p:ext uri="{BB962C8B-B14F-4D97-AF65-F5344CB8AC3E}">
        <p14:creationId xmlns:p14="http://schemas.microsoft.com/office/powerpoint/2010/main" val="1786770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Overview of alloying trends in electronic structure of HgxCd1-xSe. (a) Dependence of the calculated band gap on the Hg fraction, x, of the alloy. The arrow marks the furthest extent to which alloying has been achieved in our Cd2+ to Hg2+ cation exchange experiments. The horizontal dotted line marks the magnitude of thermal broadening at room temperature, which allows demarcation of the regime of room temperature 3D TI behavior (cyan) from that of topological semi-metal behavior (red). (b) The cation (combination of Hg2+ and Cd2+) s orbital character contribution to the frontier bands as a function of Hg fraction, x. ‘SO band’ refers to the Г7 SO band and ‘Hole Bands’ refers to the combination of the Г8 </a:t>
            </a:r>
            <a:r>
              <a:rPr lang="en-US" sz="1200" i="1" kern="1200" dirty="0" err="1" smtClean="0">
                <a:solidFill>
                  <a:schemeClr val="tx1"/>
                </a:solidFill>
                <a:effectLst/>
                <a:latin typeface="+mn-lt"/>
                <a:ea typeface="+mn-ea"/>
                <a:cs typeface="+mn-cs"/>
              </a:rPr>
              <a:t>lh</a:t>
            </a:r>
            <a:r>
              <a:rPr lang="en-US" sz="1200" i="1" kern="1200" dirty="0" smtClean="0">
                <a:solidFill>
                  <a:schemeClr val="tx1"/>
                </a:solidFill>
                <a:effectLst/>
                <a:latin typeface="+mn-lt"/>
                <a:ea typeface="+mn-ea"/>
                <a:cs typeface="+mn-cs"/>
              </a:rPr>
              <a:t> and Г8 </a:t>
            </a:r>
            <a:r>
              <a:rPr lang="en-US" sz="1200" i="1" kern="1200" dirty="0" err="1" smtClean="0">
                <a:solidFill>
                  <a:schemeClr val="tx1"/>
                </a:solidFill>
                <a:effectLst/>
                <a:latin typeface="+mn-lt"/>
                <a:ea typeface="+mn-ea"/>
                <a:cs typeface="+mn-cs"/>
              </a:rPr>
              <a:t>hh</a:t>
            </a:r>
            <a:r>
              <a:rPr lang="en-US" sz="1200" i="1" kern="1200" dirty="0" smtClean="0">
                <a:solidFill>
                  <a:schemeClr val="tx1"/>
                </a:solidFill>
                <a:effectLst/>
                <a:latin typeface="+mn-lt"/>
                <a:ea typeface="+mn-ea"/>
                <a:cs typeface="+mn-cs"/>
              </a:rPr>
              <a:t> bands, which are treated as one for this analysis. (c) Schematic of the band structure showing inversion and then shift of the Г6 s-like band downward in energy as heavy Hg nuclei are incorporated into a </a:t>
            </a:r>
            <a:r>
              <a:rPr lang="en-US" sz="1200" i="1" kern="1200" dirty="0" err="1" smtClean="0">
                <a:solidFill>
                  <a:schemeClr val="tx1"/>
                </a:solidFill>
                <a:effectLst/>
                <a:latin typeface="+mn-lt"/>
                <a:ea typeface="+mn-ea"/>
                <a:cs typeface="+mn-cs"/>
              </a:rPr>
              <a:t>CdSe</a:t>
            </a:r>
            <a:r>
              <a:rPr lang="en-US" sz="1200" i="1" kern="1200" dirty="0" smtClean="0">
                <a:solidFill>
                  <a:schemeClr val="tx1"/>
                </a:solidFill>
                <a:effectLst/>
                <a:latin typeface="+mn-lt"/>
                <a:ea typeface="+mn-ea"/>
                <a:cs typeface="+mn-cs"/>
              </a:rPr>
              <a:t> lattice. (d) Calculated charge density maps for the Г8 </a:t>
            </a:r>
            <a:r>
              <a:rPr lang="en-US" sz="1200" i="1" kern="1200" dirty="0" err="1" smtClean="0">
                <a:solidFill>
                  <a:schemeClr val="tx1"/>
                </a:solidFill>
                <a:effectLst/>
                <a:latin typeface="+mn-lt"/>
                <a:ea typeface="+mn-ea"/>
                <a:cs typeface="+mn-cs"/>
              </a:rPr>
              <a:t>hh</a:t>
            </a:r>
            <a:r>
              <a:rPr lang="en-US" sz="1200" i="1" kern="1200" dirty="0" smtClean="0">
                <a:solidFill>
                  <a:schemeClr val="tx1"/>
                </a:solidFill>
                <a:effectLst/>
                <a:latin typeface="+mn-lt"/>
                <a:ea typeface="+mn-ea"/>
                <a:cs typeface="+mn-cs"/>
              </a:rPr>
              <a:t> band at representative compositions. At the pure </a:t>
            </a:r>
            <a:r>
              <a:rPr lang="en-US" sz="1200" i="1" kern="1200" dirty="0" err="1" smtClean="0">
                <a:solidFill>
                  <a:schemeClr val="tx1"/>
                </a:solidFill>
                <a:effectLst/>
                <a:latin typeface="+mn-lt"/>
                <a:ea typeface="+mn-ea"/>
                <a:cs typeface="+mn-cs"/>
              </a:rPr>
              <a:t>CdSe</a:t>
            </a:r>
            <a:r>
              <a:rPr lang="en-US" sz="1200" i="1" kern="1200" dirty="0" smtClean="0">
                <a:solidFill>
                  <a:schemeClr val="tx1"/>
                </a:solidFill>
                <a:effectLst/>
                <a:latin typeface="+mn-lt"/>
                <a:ea typeface="+mn-ea"/>
                <a:cs typeface="+mn-cs"/>
              </a:rPr>
              <a:t> and </a:t>
            </a:r>
            <a:r>
              <a:rPr lang="en-US" sz="1200" i="1" kern="1200" dirty="0" err="1" smtClean="0">
                <a:solidFill>
                  <a:schemeClr val="tx1"/>
                </a:solidFill>
                <a:effectLst/>
                <a:latin typeface="+mn-lt"/>
                <a:ea typeface="+mn-ea"/>
                <a:cs typeface="+mn-cs"/>
              </a:rPr>
              <a:t>HgSe</a:t>
            </a:r>
            <a:r>
              <a:rPr lang="en-US" sz="1200" i="1" kern="1200" dirty="0" smtClean="0">
                <a:solidFill>
                  <a:schemeClr val="tx1"/>
                </a:solidFill>
                <a:effectLst/>
                <a:latin typeface="+mn-lt"/>
                <a:ea typeface="+mn-ea"/>
                <a:cs typeface="+mn-cs"/>
              </a:rPr>
              <a:t> end points, the Г6 s-like band is well separated in energy from the Г8 </a:t>
            </a:r>
            <a:r>
              <a:rPr lang="en-US" sz="1200" i="1" kern="1200" dirty="0" err="1" smtClean="0">
                <a:solidFill>
                  <a:schemeClr val="tx1"/>
                </a:solidFill>
                <a:effectLst/>
                <a:latin typeface="+mn-lt"/>
                <a:ea typeface="+mn-ea"/>
                <a:cs typeface="+mn-cs"/>
              </a:rPr>
              <a:t>hh</a:t>
            </a:r>
            <a:r>
              <a:rPr lang="en-US" sz="1200" i="1" kern="1200" dirty="0" smtClean="0">
                <a:solidFill>
                  <a:schemeClr val="tx1"/>
                </a:solidFill>
                <a:effectLst/>
                <a:latin typeface="+mn-lt"/>
                <a:ea typeface="+mn-ea"/>
                <a:cs typeface="+mn-cs"/>
              </a:rPr>
              <a:t> band and does not donate any s character to the Г8 </a:t>
            </a:r>
            <a:r>
              <a:rPr lang="en-US" sz="1200" i="1" kern="1200" dirty="0" err="1" smtClean="0">
                <a:solidFill>
                  <a:schemeClr val="tx1"/>
                </a:solidFill>
                <a:effectLst/>
                <a:latin typeface="+mn-lt"/>
                <a:ea typeface="+mn-ea"/>
                <a:cs typeface="+mn-cs"/>
              </a:rPr>
              <a:t>hh</a:t>
            </a:r>
            <a:r>
              <a:rPr lang="en-US" sz="1200" i="1" kern="1200" dirty="0" smtClean="0">
                <a:solidFill>
                  <a:schemeClr val="tx1"/>
                </a:solidFill>
                <a:effectLst/>
                <a:latin typeface="+mn-lt"/>
                <a:ea typeface="+mn-ea"/>
                <a:cs typeface="+mn-cs"/>
              </a:rPr>
              <a:t> band. However, at intermediate compositions, such as in Hg0.25Cd0.75Se, significant cation s character can be observed in the Se p dominated Г8 </a:t>
            </a:r>
            <a:r>
              <a:rPr lang="en-US" sz="1200" i="1" kern="1200" dirty="0" err="1" smtClean="0">
                <a:solidFill>
                  <a:schemeClr val="tx1"/>
                </a:solidFill>
                <a:effectLst/>
                <a:latin typeface="+mn-lt"/>
                <a:ea typeface="+mn-ea"/>
                <a:cs typeface="+mn-cs"/>
              </a:rPr>
              <a:t>hh</a:t>
            </a:r>
            <a:r>
              <a:rPr lang="en-US" sz="1200" i="1" kern="1200" dirty="0" smtClean="0">
                <a:solidFill>
                  <a:schemeClr val="tx1"/>
                </a:solidFill>
                <a:effectLst/>
                <a:latin typeface="+mn-lt"/>
                <a:ea typeface="+mn-ea"/>
                <a:cs typeface="+mn-cs"/>
              </a:rPr>
              <a:t> band.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17A9CF0-9161-5149-941A-86EAE8F0D064}" type="slidenum">
              <a:rPr lang="en-US" smtClean="0"/>
              <a:t>11</a:t>
            </a:fld>
            <a:endParaRPr lang="en-US"/>
          </a:p>
        </p:txBody>
      </p:sp>
    </p:spTree>
    <p:extLst>
      <p:ext uri="{BB962C8B-B14F-4D97-AF65-F5344CB8AC3E}">
        <p14:creationId xmlns:p14="http://schemas.microsoft.com/office/powerpoint/2010/main" val="1117659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7856A1-5E9D-C54B-99AB-E01B9917FC47}" type="slidenum">
              <a:rPr lang="en-US" smtClean="0"/>
              <a:t>14</a:t>
            </a:fld>
            <a:endParaRPr lang="en-US"/>
          </a:p>
        </p:txBody>
      </p:sp>
    </p:spTree>
    <p:extLst>
      <p:ext uri="{BB962C8B-B14F-4D97-AF65-F5344CB8AC3E}">
        <p14:creationId xmlns:p14="http://schemas.microsoft.com/office/powerpoint/2010/main" val="625153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07DBDBF-5D16-D644-8B62-A9117AD6517B}" type="slidenum">
              <a:rPr lang="en-US" sz="1200">
                <a:latin typeface="Arial" charset="0"/>
              </a:rPr>
              <a:pPr/>
              <a:t>16</a:t>
            </a:fld>
            <a:endParaRPr lang="en-US" sz="1200">
              <a:latin typeface="Arial"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91233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F0BDC5-F9E7-0844-B9E4-49EE6DB43889}"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2026368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F0BDC5-F9E7-0844-B9E4-49EE6DB43889}"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54468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F0BDC5-F9E7-0844-B9E4-49EE6DB43889}"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2020568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lvl1pPr>
          </a:lstStyle>
          <a:p>
            <a:pPr>
              <a:defRPr/>
            </a:pPr>
            <a:fld id="{98785F3E-0CF9-48EA-8049-689B5ECE902F}" type="datetimeFigureOut">
              <a:rPr lang="en-US"/>
              <a:pPr>
                <a:defRPr/>
              </a:pPr>
              <a:t>10/16/17</a:t>
            </a:fld>
            <a:endParaRPr lang="en-US" dirty="0"/>
          </a:p>
        </p:txBody>
      </p:sp>
      <p:sp>
        <p:nvSpPr>
          <p:cNvPr id="3" name="Footer Placeholder 3"/>
          <p:cNvSpPr>
            <a:spLocks noGrp="1"/>
          </p:cNvSpPr>
          <p:nvPr>
            <p:ph type="ftr" sz="quarter" idx="11"/>
          </p:nvPr>
        </p:nvSpPr>
        <p:spPr/>
        <p:txBody>
          <a:bodyPr/>
          <a:lstStyle>
            <a:lvl1pPr>
              <a:defRPr/>
            </a:lvl1pPr>
          </a:lstStyle>
          <a:p>
            <a:pPr>
              <a:defRPr/>
            </a:pPr>
            <a:endParaRPr lang="en-US" dirty="0"/>
          </a:p>
        </p:txBody>
      </p:sp>
      <p:sp>
        <p:nvSpPr>
          <p:cNvPr id="4" name="Slide Number Placeholder 4"/>
          <p:cNvSpPr>
            <a:spLocks noGrp="1"/>
          </p:cNvSpPr>
          <p:nvPr>
            <p:ph type="sldNum" sz="quarter" idx="12"/>
          </p:nvPr>
        </p:nvSpPr>
        <p:spPr/>
        <p:txBody>
          <a:bodyPr/>
          <a:lstStyle>
            <a:lvl1pPr>
              <a:defRPr/>
            </a:lvl1pPr>
          </a:lstStyle>
          <a:p>
            <a:pPr>
              <a:defRPr/>
            </a:pPr>
            <a:fld id="{13CAEFE4-AA68-41AC-8FB3-1C5FE867094D}" type="slidenum">
              <a:rPr lang="en-US"/>
              <a:pPr>
                <a:defRPr/>
              </a:pPr>
              <a:t>‹#›</a:t>
            </a:fld>
            <a:endParaRPr lang="en-US" dirty="0"/>
          </a:p>
        </p:txBody>
      </p:sp>
    </p:spTree>
    <p:extLst>
      <p:ext uri="{BB962C8B-B14F-4D97-AF65-F5344CB8AC3E}">
        <p14:creationId xmlns:p14="http://schemas.microsoft.com/office/powerpoint/2010/main" val="1694067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F0BDC5-F9E7-0844-B9E4-49EE6DB43889}"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232625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F0BDC5-F9E7-0844-B9E4-49EE6DB43889}"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1309734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F0BDC5-F9E7-0844-B9E4-49EE6DB43889}" type="datetimeFigureOut">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994057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F0BDC5-F9E7-0844-B9E4-49EE6DB43889}" type="datetimeFigureOut">
              <a:rPr lang="en-US" smtClean="0"/>
              <a:t>10/16/17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1842809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F0BDC5-F9E7-0844-B9E4-49EE6DB43889}" type="datetimeFigureOut">
              <a:rPr lang="en-US" smtClean="0"/>
              <a:t>10/16/17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1096193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0BDC5-F9E7-0844-B9E4-49EE6DB43889}" type="datetimeFigureOut">
              <a:rPr lang="en-US" smtClean="0"/>
              <a:t>10/16/17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46362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F0BDC5-F9E7-0844-B9E4-49EE6DB43889}" type="datetimeFigureOut">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1118183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F0BDC5-F9E7-0844-B9E4-49EE6DB43889}" type="datetimeFigureOut">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7A1F52-0F6A-784B-A5F7-1B6F6EA3D78F}" type="slidenum">
              <a:rPr lang="en-US" smtClean="0"/>
              <a:t>‹#›</a:t>
            </a:fld>
            <a:endParaRPr lang="en-US"/>
          </a:p>
        </p:txBody>
      </p:sp>
    </p:spTree>
    <p:extLst>
      <p:ext uri="{BB962C8B-B14F-4D97-AF65-F5344CB8AC3E}">
        <p14:creationId xmlns:p14="http://schemas.microsoft.com/office/powerpoint/2010/main" val="6788912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F0BDC5-F9E7-0844-B9E4-49EE6DB43889}" type="datetimeFigureOut">
              <a:rPr lang="en-US" smtClean="0"/>
              <a:t>10/16/17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7A1F52-0F6A-784B-A5F7-1B6F6EA3D78F}" type="slidenum">
              <a:rPr lang="en-US" smtClean="0"/>
              <a:t>‹#›</a:t>
            </a:fld>
            <a:endParaRPr lang="en-US"/>
          </a:p>
        </p:txBody>
      </p:sp>
    </p:spTree>
    <p:extLst>
      <p:ext uri="{BB962C8B-B14F-4D97-AF65-F5344CB8AC3E}">
        <p14:creationId xmlns:p14="http://schemas.microsoft.com/office/powerpoint/2010/main" val="3953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pamidigs@i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hyperlink" Target="https://www.gridchem.org/consult" TargetMode="External"/><Relationship Id="rId4" Type="http://schemas.openxmlformats.org/officeDocument/2006/relationships/hyperlink" Target="https://scigap.atlassian.net/wiki/display/SEAGrid/" TargetMode="External"/><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oleObject" Target="../embeddings/oleObject1.bin"/><Relationship Id="rId7" Type="http://schemas.openxmlformats.org/officeDocument/2006/relationships/image" Target="../media/image69.png"/><Relationship Id="rId8" Type="http://schemas.openxmlformats.org/officeDocument/2006/relationships/image" Target="../media/image71.png"/><Relationship Id="rId9" Type="http://schemas.openxmlformats.org/officeDocument/2006/relationships/image" Target="../media/image1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omo.chem.utk.edu/parammd/" TargetMode="External"/><Relationship Id="rId3"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omo.chem.utk.edu/parammd/" TargetMode="External"/><Relationship Id="rId3"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hyperlink" Target="http://www.sciencedirect.com/science/journal/13596454/82/supp/C" TargetMode="External"/><Relationship Id="rId16" Type="http://schemas.openxmlformats.org/officeDocument/2006/relationships/image" Target="../media/image13.png"/><Relationship Id="rId1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8.tiff"/><Relationship Id="rId5"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78.tiff"/><Relationship Id="rId5" Type="http://schemas.openxmlformats.org/officeDocument/2006/relationships/oleObject" Target="../embeddings/oleObject2.bin"/><Relationship Id="rId6" Type="http://schemas.openxmlformats.org/officeDocument/2006/relationships/image" Target="../media/image85.png"/><Relationship Id="rId7" Type="http://schemas.openxmlformats.org/officeDocument/2006/relationships/oleObject" Target="../embeddings/oleObject3.bin"/><Relationship Id="rId8" Type="http://schemas.openxmlformats.org/officeDocument/2006/relationships/image" Target="../media/image69.png"/><Relationship Id="rId9" Type="http://schemas.openxmlformats.org/officeDocument/2006/relationships/image" Target="../media/image71.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78.tiff"/><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6.xml"/><Relationship Id="rId2"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3.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7"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png"/><Relationship Id="rId5" Type="http://schemas.microsoft.com/office/2007/relationships/hdphoto" Target="../media/hdphoto1.wdp"/><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SEAGrid: A Science Gateway for Chemistry and Materials Research</a:t>
            </a:r>
            <a:endParaRPr lang="en-US" dirty="0"/>
          </a:p>
        </p:txBody>
      </p:sp>
      <p:sp>
        <p:nvSpPr>
          <p:cNvPr id="3" name="Subtitle 2"/>
          <p:cNvSpPr>
            <a:spLocks noGrp="1"/>
          </p:cNvSpPr>
          <p:nvPr>
            <p:ph type="subTitle" idx="1"/>
          </p:nvPr>
        </p:nvSpPr>
        <p:spPr/>
        <p:txBody>
          <a:bodyPr>
            <a:normAutofit fontScale="77500" lnSpcReduction="20000"/>
          </a:bodyPr>
          <a:lstStyle/>
          <a:p>
            <a:endParaRPr lang="en-US" dirty="0" smtClean="0"/>
          </a:p>
          <a:p>
            <a:r>
              <a:rPr lang="en-US" dirty="0" smtClean="0"/>
              <a:t>Sudhakar </a:t>
            </a:r>
            <a:r>
              <a:rPr lang="en-US" dirty="0" err="1" smtClean="0"/>
              <a:t>Pamidighantm</a:t>
            </a:r>
            <a:endParaRPr lang="en-US" dirty="0" smtClean="0"/>
          </a:p>
          <a:p>
            <a:r>
              <a:rPr lang="en-US" dirty="0" smtClean="0">
                <a:hlinkClick r:id="rId2"/>
              </a:rPr>
              <a:t>pamidigs@iu.edu</a:t>
            </a:r>
            <a:endParaRPr lang="en-US" dirty="0" smtClean="0"/>
          </a:p>
          <a:p>
            <a:endParaRPr lang="en-US" dirty="0"/>
          </a:p>
          <a:p>
            <a:r>
              <a:rPr lang="en-US" dirty="0" smtClean="0"/>
              <a:t>17 Oct 2017</a:t>
            </a:r>
            <a:endParaRPr lang="en-US" dirty="0"/>
          </a:p>
        </p:txBody>
      </p:sp>
    </p:spTree>
    <p:extLst>
      <p:ext uri="{BB962C8B-B14F-4D97-AF65-F5344CB8AC3E}">
        <p14:creationId xmlns:p14="http://schemas.microsoft.com/office/powerpoint/2010/main" val="1533432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err="1" smtClean="0"/>
              <a:t>HgSe</a:t>
            </a:r>
            <a:r>
              <a:rPr lang="en-US" sz="3200" dirty="0" smtClean="0"/>
              <a:t>/</a:t>
            </a:r>
            <a:r>
              <a:rPr lang="en-US" sz="3200" dirty="0" err="1" smtClean="0"/>
              <a:t>HgTe</a:t>
            </a:r>
            <a:r>
              <a:rPr lang="en-US" sz="3200" dirty="0" smtClean="0"/>
              <a:t> Structures and Properties </a:t>
            </a:r>
            <a:r>
              <a:rPr lang="en-US" dirty="0" smtClean="0"/>
              <a:t/>
            </a:r>
            <a:br>
              <a:rPr lang="en-US" dirty="0" smtClean="0"/>
            </a:br>
            <a:r>
              <a:rPr lang="en-US" sz="2200" dirty="0" smtClean="0"/>
              <a:t>Zinc Blende/</a:t>
            </a:r>
            <a:r>
              <a:rPr lang="en-US" sz="2200" dirty="0" err="1" smtClean="0"/>
              <a:t>Wurtzite</a:t>
            </a:r>
            <a:r>
              <a:rPr lang="en-US" sz="2200" dirty="0" smtClean="0"/>
              <a:t> Structures and a  Semimetal and Topological insulators</a:t>
            </a:r>
            <a:endParaRPr lang="en-US" sz="2200" dirty="0"/>
          </a:p>
        </p:txBody>
      </p:sp>
      <p:sp>
        <p:nvSpPr>
          <p:cNvPr id="3" name="Content Placeholder 2"/>
          <p:cNvSpPr>
            <a:spLocks noGrp="1"/>
          </p:cNvSpPr>
          <p:nvPr>
            <p:ph idx="1"/>
          </p:nvPr>
        </p:nvSpPr>
        <p:spPr>
          <a:xfrm>
            <a:off x="8060635" y="4372882"/>
            <a:ext cx="4380499" cy="2270263"/>
          </a:xfrm>
        </p:spPr>
        <p:txBody>
          <a:bodyPr>
            <a:normAutofit/>
          </a:bodyPr>
          <a:lstStyle/>
          <a:p>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44" y="1992357"/>
            <a:ext cx="6674757" cy="4310199"/>
          </a:xfrm>
          <a:prstGeom prst="rect">
            <a:avLst/>
          </a:prstGeom>
        </p:spPr>
      </p:pic>
      <p:pic>
        <p:nvPicPr>
          <p:cNvPr id="7170" name="Picture 2" descr="and gap - misfit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435" y="2547257"/>
            <a:ext cx="496956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005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Alloying trends in electronic structure of Hg</a:t>
            </a:r>
            <a:r>
              <a:rPr lang="en-US" baseline="-25000" dirty="0" smtClean="0"/>
              <a:t>x</a:t>
            </a:r>
            <a:r>
              <a:rPr lang="en-US" dirty="0" smtClean="0"/>
              <a:t>Cd</a:t>
            </a:r>
            <a:r>
              <a:rPr lang="en-US" baseline="-25000" dirty="0" smtClean="0"/>
              <a:t>1-x</a:t>
            </a:r>
            <a:r>
              <a:rPr lang="en-US" dirty="0" smtClean="0"/>
              <a:t>Se</a:t>
            </a:r>
            <a:endParaRPr lang="en-US" dirty="0"/>
          </a:p>
        </p:txBody>
      </p:sp>
      <p:pic>
        <p:nvPicPr>
          <p:cNvPr id="4" name="Content Placeholder 3"/>
          <p:cNvPicPr>
            <a:picLocks noGrp="1" noChangeAspect="1"/>
          </p:cNvPicPr>
          <p:nvPr>
            <p:ph idx="1"/>
          </p:nvPr>
        </p:nvPicPr>
        <p:blipFill>
          <a:blip r:embed="rId3"/>
          <a:stretch>
            <a:fillRect/>
          </a:stretch>
        </p:blipFill>
        <p:spPr>
          <a:xfrm>
            <a:off x="3913459" y="1825625"/>
            <a:ext cx="4365081" cy="4351338"/>
          </a:xfrm>
          <a:prstGeom prst="rect">
            <a:avLst/>
          </a:prstGeom>
        </p:spPr>
      </p:pic>
    </p:spTree>
    <p:extLst>
      <p:ext uri="{BB962C8B-B14F-4D97-AF65-F5344CB8AC3E}">
        <p14:creationId xmlns:p14="http://schemas.microsoft.com/office/powerpoint/2010/main" val="1500379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Quantum Espresso Workflows</a:t>
            </a:r>
            <a:endParaRPr lang="en-US" dirty="0"/>
          </a:p>
        </p:txBody>
      </p:sp>
      <p:sp>
        <p:nvSpPr>
          <p:cNvPr id="3" name="Content Placeholder 2"/>
          <p:cNvSpPr>
            <a:spLocks noGrp="1"/>
          </p:cNvSpPr>
          <p:nvPr>
            <p:ph idx="1"/>
          </p:nvPr>
        </p:nvSpPr>
        <p:spPr>
          <a:xfrm>
            <a:off x="228600" y="1825625"/>
            <a:ext cx="10515600" cy="4351338"/>
          </a:xfrm>
        </p:spPr>
        <p:txBody>
          <a:bodyPr>
            <a:normAutofit/>
          </a:bodyPr>
          <a:lstStyle/>
          <a:p>
            <a:r>
              <a:rPr lang="en-US" dirty="0" smtClean="0"/>
              <a:t>Multiple modules in </a:t>
            </a:r>
            <a:r>
              <a:rPr lang="en-US" dirty="0" err="1" smtClean="0"/>
              <a:t>QuantumEspresso</a:t>
            </a:r>
            <a:endParaRPr lang="en-US" dirty="0" smtClean="0"/>
          </a:p>
          <a:p>
            <a:r>
              <a:rPr lang="en-US" dirty="0" smtClean="0"/>
              <a:t>Extract prefix (</a:t>
            </a:r>
            <a:r>
              <a:rPr lang="en-US" dirty="0" err="1" smtClean="0"/>
              <a:t>basename</a:t>
            </a:r>
            <a:r>
              <a:rPr lang="en-US" dirty="0" smtClean="0"/>
              <a:t>) from input </a:t>
            </a:r>
          </a:p>
          <a:p>
            <a:r>
              <a:rPr lang="en-US" dirty="0" smtClean="0"/>
              <a:t>If job is a continuation of previous run get the previous </a:t>
            </a:r>
            <a:r>
              <a:rPr lang="en-US" dirty="0" err="1" smtClean="0"/>
              <a:t>JobID</a:t>
            </a:r>
            <a:endParaRPr lang="en-US" dirty="0" smtClean="0"/>
          </a:p>
          <a:p>
            <a:r>
              <a:rPr lang="en-US" dirty="0" smtClean="0"/>
              <a:t>Run pw </a:t>
            </a:r>
            <a:r>
              <a:rPr lang="en-US" dirty="0" err="1" smtClean="0"/>
              <a:t>scf</a:t>
            </a:r>
            <a:r>
              <a:rPr lang="en-US" dirty="0" smtClean="0"/>
              <a:t> run (</a:t>
            </a:r>
            <a:r>
              <a:rPr lang="en-US" dirty="0" err="1" smtClean="0"/>
              <a:t>pw.x</a:t>
            </a:r>
            <a:r>
              <a:rPr lang="en-US" dirty="0" smtClean="0"/>
              <a:t>)</a:t>
            </a:r>
          </a:p>
          <a:p>
            <a:r>
              <a:rPr lang="en-US" dirty="0" smtClean="0"/>
              <a:t>Run non </a:t>
            </a:r>
            <a:r>
              <a:rPr lang="en-US" dirty="0" err="1" smtClean="0"/>
              <a:t>scf</a:t>
            </a:r>
            <a:r>
              <a:rPr lang="en-US" dirty="0" smtClean="0"/>
              <a:t> single point run </a:t>
            </a:r>
          </a:p>
          <a:p>
            <a:r>
              <a:rPr lang="en-US" dirty="0" smtClean="0"/>
              <a:t>Run Bands</a:t>
            </a:r>
          </a:p>
          <a:p>
            <a:r>
              <a:rPr lang="en-US" dirty="0" smtClean="0"/>
              <a:t>Run 3d  plot of </a:t>
            </a:r>
            <a:r>
              <a:rPr lang="en-US" dirty="0" err="1" smtClean="0"/>
              <a:t>wavefunctions</a:t>
            </a:r>
            <a:r>
              <a:rPr lang="en-US" dirty="0" smtClean="0"/>
              <a:t>  for </a:t>
            </a:r>
            <a:r>
              <a:rPr lang="en-US" dirty="0" err="1" smtClean="0"/>
              <a:t>Xcrysden</a:t>
            </a:r>
            <a:r>
              <a:rPr lang="en-US" dirty="0" smtClean="0"/>
              <a:t> </a:t>
            </a:r>
            <a:endParaRPr lang="en-US" dirty="0"/>
          </a:p>
        </p:txBody>
      </p:sp>
      <p:pic>
        <p:nvPicPr>
          <p:cNvPr id="5" name="Content Placeholder 3"/>
          <p:cNvPicPr>
            <a:picLocks noChangeAspect="1"/>
          </p:cNvPicPr>
          <p:nvPr/>
        </p:nvPicPr>
        <p:blipFill>
          <a:blip r:embed="rId2"/>
          <a:stretch>
            <a:fillRect/>
          </a:stretch>
        </p:blipFill>
        <p:spPr>
          <a:xfrm>
            <a:off x="8214067" y="3889911"/>
            <a:ext cx="3735195" cy="29680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079" y="1825625"/>
            <a:ext cx="2528241" cy="1632602"/>
          </a:xfrm>
          <a:prstGeom prst="rect">
            <a:avLst/>
          </a:prstGeom>
        </p:spPr>
      </p:pic>
    </p:spTree>
    <p:extLst>
      <p:ext uri="{BB962C8B-B14F-4D97-AF65-F5344CB8AC3E}">
        <p14:creationId xmlns:p14="http://schemas.microsoft.com/office/powerpoint/2010/main" val="2021411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Nek5000 Based Vortex Shedding Workflow</a:t>
            </a:r>
            <a:r>
              <a:rPr lang="en-US" dirty="0"/>
              <a:t/>
            </a:r>
            <a:br>
              <a:rPr lang="en-US" dirty="0"/>
            </a:br>
            <a:r>
              <a:rPr lang="en-US" sz="2700" dirty="0"/>
              <a:t>http://js-172-83.jetstream-cloud.org/</a:t>
            </a:r>
            <a:r>
              <a:rPr lang="en-US" sz="2700" dirty="0" err="1"/>
              <a:t>vortexshedding</a:t>
            </a:r>
            <a:r>
              <a:rPr lang="en-US" sz="2700" dirty="0"/>
              <a:t>/</a:t>
            </a:r>
          </a:p>
        </p:txBody>
      </p:sp>
      <p:sp>
        <p:nvSpPr>
          <p:cNvPr id="3" name="Content Placeholder 2"/>
          <p:cNvSpPr>
            <a:spLocks noGrp="1"/>
          </p:cNvSpPr>
          <p:nvPr>
            <p:ph idx="1"/>
          </p:nvPr>
        </p:nvSpPr>
        <p:spPr>
          <a:xfrm>
            <a:off x="450741" y="1868944"/>
            <a:ext cx="11102903" cy="4529595"/>
          </a:xfrm>
        </p:spPr>
        <p:txBody>
          <a:bodyPr>
            <a:normAutofit fontScale="70000" lnSpcReduction="20000"/>
          </a:bodyPr>
          <a:lstStyle/>
          <a:p>
            <a:pPr marL="0" indent="0">
              <a:buNone/>
            </a:pPr>
            <a:r>
              <a:rPr lang="en-US" dirty="0" smtClean="0"/>
              <a:t>Workflow Contains multiple steps </a:t>
            </a:r>
          </a:p>
          <a:p>
            <a:pPr marL="514350" indent="-514350">
              <a:buAutoNum type="arabicPeriod"/>
            </a:pPr>
            <a:r>
              <a:rPr lang="en-US" dirty="0" smtClean="0"/>
              <a:t>Multiple </a:t>
            </a:r>
            <a:r>
              <a:rPr lang="en-US" dirty="0" smtClean="0"/>
              <a:t>Input File </a:t>
            </a:r>
            <a:r>
              <a:rPr lang="en-US" dirty="0" smtClean="0"/>
              <a:t>staging</a:t>
            </a:r>
          </a:p>
          <a:p>
            <a:pPr marL="514350" indent="-514350">
              <a:buAutoNum type="arabicPeriod"/>
            </a:pPr>
            <a:r>
              <a:rPr lang="en-US" dirty="0" smtClean="0"/>
              <a:t>Extraction of </a:t>
            </a:r>
            <a:r>
              <a:rPr lang="en-US" dirty="0" smtClean="0"/>
              <a:t>canonical(base) </a:t>
            </a:r>
            <a:r>
              <a:rPr lang="en-US" dirty="0" smtClean="0"/>
              <a:t>name and creating additional  inputs</a:t>
            </a:r>
          </a:p>
          <a:p>
            <a:pPr marL="514350" indent="-514350">
              <a:buAutoNum type="arabicPeriod"/>
            </a:pPr>
            <a:r>
              <a:rPr lang="en-US" dirty="0" smtClean="0"/>
              <a:t>Prepare </a:t>
            </a:r>
            <a:r>
              <a:rPr lang="en-US" dirty="0" err="1" smtClean="0"/>
              <a:t>mapfile</a:t>
            </a:r>
            <a:endParaRPr lang="en-US" dirty="0" smtClean="0"/>
          </a:p>
          <a:p>
            <a:pPr marL="0" indent="0">
              <a:buNone/>
            </a:pPr>
            <a:r>
              <a:rPr lang="en-US" dirty="0"/>
              <a:t>	</a:t>
            </a:r>
            <a:r>
              <a:rPr lang="en-US" dirty="0" smtClean="0"/>
              <a:t>- prepare </a:t>
            </a:r>
            <a:r>
              <a:rPr lang="en-US" dirty="0" err="1"/>
              <a:t>genmap</a:t>
            </a:r>
            <a:r>
              <a:rPr lang="en-US" dirty="0"/>
              <a:t> </a:t>
            </a:r>
            <a:r>
              <a:rPr lang="en-US" dirty="0" smtClean="0"/>
              <a:t>input</a:t>
            </a:r>
            <a:endParaRPr lang="pl-PL" dirty="0" smtClean="0"/>
          </a:p>
          <a:p>
            <a:pPr marL="0" indent="0">
              <a:buNone/>
            </a:pPr>
            <a:r>
              <a:rPr lang="pl-PL" dirty="0" smtClean="0"/>
              <a:t>4. Run </a:t>
            </a:r>
            <a:r>
              <a:rPr lang="pl-PL" dirty="0" err="1" smtClean="0"/>
              <a:t>genmap</a:t>
            </a:r>
            <a:r>
              <a:rPr lang="pl-PL" dirty="0" smtClean="0"/>
              <a:t>  to </a:t>
            </a:r>
            <a:r>
              <a:rPr lang="pl-PL" dirty="0" err="1" smtClean="0"/>
              <a:t>generate</a:t>
            </a:r>
            <a:r>
              <a:rPr lang="pl-PL" dirty="0" smtClean="0"/>
              <a:t> </a:t>
            </a:r>
            <a:r>
              <a:rPr lang="pl-PL" dirty="0" err="1" smtClean="0"/>
              <a:t>meshmap</a:t>
            </a:r>
            <a:r>
              <a:rPr lang="pl-PL" dirty="0" smtClean="0"/>
              <a:t> </a:t>
            </a:r>
          </a:p>
          <a:p>
            <a:pPr marL="0" indent="0">
              <a:buNone/>
            </a:pPr>
            <a:r>
              <a:rPr lang="pl-PL" dirty="0" smtClean="0"/>
              <a:t>(run </a:t>
            </a:r>
            <a:r>
              <a:rPr lang="pl-PL" dirty="0" err="1" smtClean="0"/>
              <a:t>Genbox</a:t>
            </a:r>
            <a:r>
              <a:rPr lang="pl-PL" dirty="0" smtClean="0"/>
              <a:t> to </a:t>
            </a:r>
            <a:r>
              <a:rPr lang="pl-PL" dirty="0" err="1" smtClean="0"/>
              <a:t>generate</a:t>
            </a:r>
            <a:r>
              <a:rPr lang="pl-PL" dirty="0" smtClean="0"/>
              <a:t> a tensor </a:t>
            </a:r>
            <a:r>
              <a:rPr lang="pl-PL" dirty="0" err="1" smtClean="0"/>
              <a:t>product</a:t>
            </a:r>
            <a:r>
              <a:rPr lang="pl-PL" dirty="0" smtClean="0"/>
              <a:t> </a:t>
            </a:r>
            <a:r>
              <a:rPr lang="pl-PL" dirty="0" err="1" smtClean="0"/>
              <a:t>boxes</a:t>
            </a:r>
            <a:r>
              <a:rPr lang="pl-PL" dirty="0" smtClean="0"/>
              <a:t> from .</a:t>
            </a:r>
            <a:r>
              <a:rPr lang="pl-PL" dirty="0" err="1" smtClean="0"/>
              <a:t>box</a:t>
            </a:r>
            <a:r>
              <a:rPr lang="pl-PL" dirty="0" smtClean="0"/>
              <a:t> file)</a:t>
            </a:r>
            <a:endParaRPr lang="pl-PL" dirty="0" smtClean="0"/>
          </a:p>
          <a:p>
            <a:pPr marL="0" indent="0">
              <a:buNone/>
            </a:pPr>
            <a:r>
              <a:rPr lang="pl-PL" dirty="0" smtClean="0"/>
              <a:t>5. </a:t>
            </a:r>
            <a:r>
              <a:rPr lang="pl-PL" dirty="0" err="1" smtClean="0"/>
              <a:t>Compile</a:t>
            </a:r>
            <a:r>
              <a:rPr lang="pl-PL" dirty="0" smtClean="0"/>
              <a:t> nek5000 with </a:t>
            </a:r>
            <a:r>
              <a:rPr lang="pl-PL" dirty="0" err="1" smtClean="0"/>
              <a:t>user</a:t>
            </a:r>
            <a:r>
              <a:rPr lang="pl-PL" dirty="0"/>
              <a:t> </a:t>
            </a:r>
            <a:r>
              <a:rPr lang="pl-PL" dirty="0" err="1" smtClean="0"/>
              <a:t>subroutines</a:t>
            </a:r>
            <a:r>
              <a:rPr lang="pl-PL" dirty="0" smtClean="0"/>
              <a:t> and </a:t>
            </a:r>
            <a:r>
              <a:rPr lang="pl-PL" dirty="0" err="1" smtClean="0"/>
              <a:t>parameters</a:t>
            </a:r>
            <a:r>
              <a:rPr lang="pl-PL" dirty="0" smtClean="0"/>
              <a:t> and </a:t>
            </a:r>
            <a:r>
              <a:rPr lang="pl-PL" dirty="0" err="1" smtClean="0"/>
              <a:t>load</a:t>
            </a:r>
            <a:endParaRPr lang="pl-PL" dirty="0" smtClean="0"/>
          </a:p>
          <a:p>
            <a:pPr marL="0" indent="0">
              <a:buNone/>
            </a:pPr>
            <a:r>
              <a:rPr lang="pl-PL" dirty="0" smtClean="0"/>
              <a:t>6. Run nek5000 for </a:t>
            </a:r>
            <a:r>
              <a:rPr lang="pl-PL" dirty="0" err="1" smtClean="0"/>
              <a:t>production</a:t>
            </a:r>
            <a:r>
              <a:rPr lang="pl-PL" dirty="0" smtClean="0"/>
              <a:t> </a:t>
            </a:r>
          </a:p>
          <a:p>
            <a:pPr marL="0" indent="0">
              <a:buNone/>
            </a:pPr>
            <a:r>
              <a:rPr lang="pl-PL" dirty="0"/>
              <a:t>7</a:t>
            </a:r>
            <a:r>
              <a:rPr lang="pl-PL" dirty="0" smtClean="0"/>
              <a:t>. </a:t>
            </a:r>
            <a:r>
              <a:rPr lang="pl-PL" dirty="0" err="1" smtClean="0"/>
              <a:t>Prepare</a:t>
            </a:r>
            <a:r>
              <a:rPr lang="pl-PL" dirty="0" smtClean="0"/>
              <a:t> </a:t>
            </a:r>
            <a:r>
              <a:rPr lang="pl-PL" dirty="0" err="1" smtClean="0"/>
              <a:t>Visit</a:t>
            </a:r>
            <a:r>
              <a:rPr lang="pl-PL" dirty="0" smtClean="0"/>
              <a:t> </a:t>
            </a:r>
            <a:r>
              <a:rPr lang="pl-PL" dirty="0" err="1" smtClean="0"/>
              <a:t>inputs</a:t>
            </a:r>
            <a:r>
              <a:rPr lang="pl-PL" dirty="0" smtClean="0"/>
              <a:t> and Environment</a:t>
            </a:r>
          </a:p>
          <a:p>
            <a:pPr marL="0" indent="0">
              <a:buNone/>
            </a:pPr>
            <a:r>
              <a:rPr lang="pl-PL" dirty="0"/>
              <a:t>8</a:t>
            </a:r>
            <a:r>
              <a:rPr lang="pl-PL" dirty="0" smtClean="0"/>
              <a:t>. Run </a:t>
            </a:r>
            <a:r>
              <a:rPr lang="pl-PL" dirty="0" err="1" smtClean="0"/>
              <a:t>Visit</a:t>
            </a:r>
            <a:r>
              <a:rPr lang="pl-PL" dirty="0" smtClean="0"/>
              <a:t> for </a:t>
            </a:r>
            <a:r>
              <a:rPr lang="pl-PL" dirty="0" err="1" smtClean="0"/>
              <a:t>individual</a:t>
            </a:r>
            <a:r>
              <a:rPr lang="pl-PL" dirty="0" smtClean="0"/>
              <a:t> </a:t>
            </a:r>
            <a:r>
              <a:rPr lang="pl-PL" dirty="0" err="1" smtClean="0"/>
              <a:t>images</a:t>
            </a:r>
            <a:endParaRPr lang="pl-PL" dirty="0" smtClean="0"/>
          </a:p>
          <a:p>
            <a:pPr marL="0" indent="0">
              <a:buNone/>
            </a:pPr>
            <a:r>
              <a:rPr lang="pl-PL" dirty="0"/>
              <a:t>9</a:t>
            </a:r>
            <a:r>
              <a:rPr lang="pl-PL" dirty="0" smtClean="0"/>
              <a:t>. Run </a:t>
            </a:r>
            <a:r>
              <a:rPr lang="pl-PL" dirty="0" err="1" smtClean="0"/>
              <a:t>ffmpeg</a:t>
            </a:r>
            <a:r>
              <a:rPr lang="pl-PL" dirty="0" smtClean="0"/>
              <a:t> for </a:t>
            </a:r>
            <a:r>
              <a:rPr lang="pl-PL" dirty="0" err="1" smtClean="0"/>
              <a:t>making</a:t>
            </a:r>
            <a:r>
              <a:rPr lang="pl-PL" dirty="0" smtClean="0"/>
              <a:t> a </a:t>
            </a:r>
            <a:r>
              <a:rPr lang="pl-PL" dirty="0" err="1" smtClean="0"/>
              <a:t>movie</a:t>
            </a:r>
            <a:endParaRPr lang="pl-PL" dirty="0" smtClean="0"/>
          </a:p>
          <a:p>
            <a:pPr marL="0" indent="0">
              <a:buNone/>
            </a:pPr>
            <a:r>
              <a:rPr lang="pl-PL" dirty="0" smtClean="0"/>
              <a:t>10. Archive </a:t>
            </a:r>
            <a:r>
              <a:rPr lang="pl-PL" dirty="0" err="1" smtClean="0"/>
              <a:t>images</a:t>
            </a:r>
            <a:r>
              <a:rPr lang="pl-PL" dirty="0" smtClean="0"/>
              <a:t> and </a:t>
            </a:r>
            <a:r>
              <a:rPr lang="pl-PL" dirty="0" err="1" smtClean="0"/>
              <a:t>movies</a:t>
            </a:r>
            <a:r>
              <a:rPr lang="pl-PL" dirty="0" smtClean="0"/>
              <a:t> with </a:t>
            </a:r>
            <a:r>
              <a:rPr lang="pl-PL" dirty="0" err="1" smtClean="0"/>
              <a:t>metadata</a:t>
            </a:r>
            <a:r>
              <a:rPr lang="pl-PL" dirty="0" smtClean="0"/>
              <a:t> in </a:t>
            </a:r>
            <a:r>
              <a:rPr lang="pl-PL" dirty="0" err="1" smtClean="0"/>
              <a:t>SeedMe.org</a:t>
            </a:r>
            <a:endParaRPr lang="pl-PL" dirty="0" smtClean="0"/>
          </a:p>
          <a:p>
            <a:pPr marL="0" indent="0">
              <a:buNone/>
            </a:pPr>
            <a:endParaRPr lang="pl-PL" dirty="0" smtClean="0"/>
          </a:p>
          <a:p>
            <a:pPr marL="0" indent="0">
              <a:buNone/>
            </a:pPr>
            <a:endParaRPr lang="pl-PL" dirty="0"/>
          </a:p>
          <a:p>
            <a:pPr marL="0" indent="0">
              <a:buNone/>
            </a:pPr>
            <a:endParaRPr lang="pl-PL" dirty="0"/>
          </a:p>
          <a:p>
            <a:pPr marL="0" indent="0">
              <a:buNone/>
            </a:pPr>
            <a:endParaRPr lang="en-US" dirty="0"/>
          </a:p>
        </p:txBody>
      </p:sp>
      <p:pic>
        <p:nvPicPr>
          <p:cNvPr id="4" name="Picture 3" descr="Screen Shot 2016-04-04 at 12.00.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614" y="3882876"/>
            <a:ext cx="4454031" cy="2515664"/>
          </a:xfrm>
          <a:prstGeom prst="rect">
            <a:avLst/>
          </a:prstGeom>
        </p:spPr>
      </p:pic>
    </p:spTree>
    <p:extLst>
      <p:ext uri="{BB962C8B-B14F-4D97-AF65-F5344CB8AC3E}">
        <p14:creationId xmlns:p14="http://schemas.microsoft.com/office/powerpoint/2010/main" val="676104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501573"/>
          </a:xfrm>
        </p:spPr>
        <p:txBody>
          <a:bodyPr>
            <a:normAutofit fontScale="90000"/>
          </a:bodyPr>
          <a:lstStyle/>
          <a:p>
            <a:r>
              <a:rPr lang="en-US" dirty="0" smtClean="0"/>
              <a:t>SEAGrid </a:t>
            </a:r>
            <a:r>
              <a:rPr lang="en-US" dirty="0" smtClean="0"/>
              <a:t>12 </a:t>
            </a:r>
            <a:r>
              <a:rPr lang="en-US" dirty="0"/>
              <a:t>Years </a:t>
            </a:r>
            <a:r>
              <a:rPr lang="en-US" dirty="0" smtClean="0"/>
              <a:t>in Service</a:t>
            </a:r>
            <a:endParaRPr lang="en-US" dirty="0"/>
          </a:p>
        </p:txBody>
      </p:sp>
      <p:sp>
        <p:nvSpPr>
          <p:cNvPr id="3" name="Content Placeholder 2"/>
          <p:cNvSpPr>
            <a:spLocks noGrp="1"/>
          </p:cNvSpPr>
          <p:nvPr>
            <p:ph idx="1"/>
          </p:nvPr>
        </p:nvSpPr>
        <p:spPr>
          <a:xfrm>
            <a:off x="1524000" y="1000401"/>
            <a:ext cx="9144000" cy="5662214"/>
          </a:xfrm>
        </p:spPr>
        <p:txBody>
          <a:bodyPr>
            <a:normAutofit fontScale="92500" lnSpcReduction="20000"/>
          </a:bodyPr>
          <a:lstStyle/>
          <a:p>
            <a:r>
              <a:rPr lang="en-US" sz="2000" dirty="0"/>
              <a:t>XSEDE Gateway Allocation </a:t>
            </a:r>
          </a:p>
          <a:p>
            <a:r>
              <a:rPr lang="en-US" sz="2000" dirty="0"/>
              <a:t>XSEDE Resources SDSC, TACC, PSC, IU</a:t>
            </a:r>
          </a:p>
          <a:p>
            <a:r>
              <a:rPr lang="en-US" sz="2000" dirty="0"/>
              <a:t>Bigred2 (IU)  and </a:t>
            </a:r>
            <a:r>
              <a:rPr lang="en-US" sz="2000" dirty="0" smtClean="0"/>
              <a:t> Karst (IU)</a:t>
            </a:r>
            <a:endParaRPr lang="en-US" sz="2000" dirty="0"/>
          </a:p>
          <a:p>
            <a:r>
              <a:rPr lang="en-US" sz="2000" dirty="0" smtClean="0"/>
              <a:t>900 </a:t>
            </a:r>
            <a:r>
              <a:rPr lang="en-US" sz="2000" dirty="0"/>
              <a:t>Registered Users,  ~ </a:t>
            </a:r>
            <a:r>
              <a:rPr lang="en-US" sz="2000" dirty="0" smtClean="0"/>
              <a:t>150 </a:t>
            </a:r>
            <a:r>
              <a:rPr lang="en-US" sz="2000" dirty="0"/>
              <a:t>Active </a:t>
            </a:r>
          </a:p>
          <a:p>
            <a:r>
              <a:rPr lang="en-US" sz="2000" dirty="0" smtClean="0"/>
              <a:t>63</a:t>
            </a:r>
            <a:r>
              <a:rPr lang="en-US" sz="2000" dirty="0" smtClean="0"/>
              <a:t>M  </a:t>
            </a:r>
            <a:r>
              <a:rPr lang="en-US" sz="2000" dirty="0"/>
              <a:t>XD SUs for </a:t>
            </a:r>
            <a:r>
              <a:rPr lang="en-US" sz="2000" dirty="0" smtClean="0"/>
              <a:t>70</a:t>
            </a:r>
            <a:r>
              <a:rPr lang="en-US" sz="2000" dirty="0" smtClean="0"/>
              <a:t>K </a:t>
            </a:r>
            <a:r>
              <a:rPr lang="en-US" sz="2000" dirty="0"/>
              <a:t>Jobs </a:t>
            </a:r>
            <a:r>
              <a:rPr lang="en-US" sz="2000" dirty="0" smtClean="0"/>
              <a:t>Since </a:t>
            </a:r>
            <a:r>
              <a:rPr lang="en-US" sz="2000" dirty="0"/>
              <a:t>2015</a:t>
            </a:r>
          </a:p>
          <a:p>
            <a:r>
              <a:rPr lang="en-US" sz="2000" dirty="0" smtClean="0"/>
              <a:t>50</a:t>
            </a:r>
            <a:r>
              <a:rPr lang="en-US" sz="2000" dirty="0" smtClean="0"/>
              <a:t> </a:t>
            </a:r>
            <a:r>
              <a:rPr lang="en-US" sz="2000" dirty="0"/>
              <a:t>Publications </a:t>
            </a:r>
            <a:r>
              <a:rPr lang="en-US" sz="2000" dirty="0" smtClean="0"/>
              <a:t>since </a:t>
            </a:r>
            <a:r>
              <a:rPr lang="en-US" sz="2000" dirty="0"/>
              <a:t>2015</a:t>
            </a:r>
          </a:p>
          <a:p>
            <a:r>
              <a:rPr lang="en-US" sz="2000" dirty="0"/>
              <a:t>Mainly Chemistry Applications</a:t>
            </a:r>
          </a:p>
          <a:p>
            <a:pPr marL="0" indent="0">
              <a:buNone/>
            </a:pPr>
            <a:endParaRPr lang="en-US" sz="2000" dirty="0"/>
          </a:p>
          <a:p>
            <a:r>
              <a:rPr lang="en-US" sz="2000" dirty="0">
                <a:solidFill>
                  <a:schemeClr val="accent2"/>
                </a:solidFill>
              </a:rPr>
              <a:t>Desktop Client for Pre and Post processing</a:t>
            </a:r>
          </a:p>
          <a:p>
            <a:r>
              <a:rPr lang="en-US" sz="2000" dirty="0">
                <a:solidFill>
                  <a:schemeClr val="accent2"/>
                </a:solidFill>
              </a:rPr>
              <a:t>Dynamic Information Services (RSS, HPC Load </a:t>
            </a:r>
          </a:p>
          <a:p>
            <a:r>
              <a:rPr lang="en-US" sz="2000" dirty="0">
                <a:solidFill>
                  <a:schemeClr val="accent2"/>
                </a:solidFill>
              </a:rPr>
              <a:t>data,  Queue Prediction) Inherent workflow </a:t>
            </a:r>
          </a:p>
          <a:p>
            <a:r>
              <a:rPr lang="en-US" sz="2000" dirty="0">
                <a:solidFill>
                  <a:schemeClr val="accent2"/>
                </a:solidFill>
              </a:rPr>
              <a:t>capability – Checkpoint Reuse, High throughput </a:t>
            </a:r>
          </a:p>
          <a:p>
            <a:r>
              <a:rPr lang="en-US" sz="2000" dirty="0">
                <a:solidFill>
                  <a:schemeClr val="accent2"/>
                </a:solidFill>
              </a:rPr>
              <a:t>and  Coupled Applications</a:t>
            </a:r>
          </a:p>
          <a:p>
            <a:r>
              <a:rPr lang="en-US" sz="2000" dirty="0">
                <a:solidFill>
                  <a:schemeClr val="accent2"/>
                </a:solidFill>
              </a:rPr>
              <a:t>Allocations, PI specific user and resource management and Job level usage monitoring </a:t>
            </a:r>
          </a:p>
          <a:p>
            <a:r>
              <a:rPr lang="en-US" sz="2000" dirty="0">
                <a:solidFill>
                  <a:schemeClr val="accent2"/>
                </a:solidFill>
              </a:rPr>
              <a:t>Consulting – Adaptive Services,  </a:t>
            </a:r>
          </a:p>
          <a:p>
            <a:r>
              <a:rPr lang="en-US" sz="2000" dirty="0">
                <a:solidFill>
                  <a:schemeClr val="accent2"/>
                </a:solidFill>
              </a:rPr>
              <a:t>Data Archive</a:t>
            </a:r>
          </a:p>
        </p:txBody>
      </p:sp>
      <p:pic>
        <p:nvPicPr>
          <p:cNvPr id="6" name="Picture 5" descr="Screen Shot 2016-02-06 at 7.52.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642" y="1574799"/>
            <a:ext cx="3887358" cy="3479800"/>
          </a:xfrm>
          <a:prstGeom prst="rect">
            <a:avLst/>
          </a:prstGeom>
        </p:spPr>
      </p:pic>
      <p:pic>
        <p:nvPicPr>
          <p:cNvPr id="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6604"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93671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94292"/>
          </a:xfrm>
        </p:spPr>
        <p:txBody>
          <a:bodyPr>
            <a:normAutofit fontScale="90000"/>
          </a:bodyPr>
          <a:lstStyle/>
          <a:p>
            <a:pPr algn="ctr"/>
            <a:r>
              <a:rPr lang="en-US" dirty="0" smtClean="0"/>
              <a:t>Usage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850" y="1049364"/>
            <a:ext cx="8750300" cy="5397500"/>
          </a:xfrm>
          <a:prstGeom prst="rect">
            <a:avLst/>
          </a:prstGeom>
        </p:spPr>
      </p:pic>
    </p:spTree>
    <p:extLst>
      <p:ext uri="{BB962C8B-B14F-4D97-AF65-F5344CB8AC3E}">
        <p14:creationId xmlns:p14="http://schemas.microsoft.com/office/powerpoint/2010/main" val="1296566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7" name="Rectangle 3"/>
          <p:cNvSpPr>
            <a:spLocks noGrp="1" noChangeArrowheads="1"/>
          </p:cNvSpPr>
          <p:nvPr>
            <p:ph type="title"/>
          </p:nvPr>
        </p:nvSpPr>
        <p:spPr>
          <a:xfrm>
            <a:off x="2209800" y="609600"/>
            <a:ext cx="7772400" cy="304800"/>
          </a:xfrm>
        </p:spPr>
        <p:txBody>
          <a:bodyPr>
            <a:normAutofit fontScale="90000"/>
          </a:bodyPr>
          <a:lstStyle/>
          <a:p>
            <a:pPr algn="ctr" eaLnBrk="1" hangingPunct="1"/>
            <a:r>
              <a:rPr lang="en-US" sz="4000" dirty="0">
                <a:latin typeface="Helvetica" charset="0"/>
              </a:rPr>
              <a:t>SEAGrid  User Services</a:t>
            </a:r>
          </a:p>
        </p:txBody>
      </p:sp>
      <p:sp>
        <p:nvSpPr>
          <p:cNvPr id="200708" name="Rectangle 4"/>
          <p:cNvSpPr>
            <a:spLocks noGrp="1" noChangeArrowheads="1"/>
          </p:cNvSpPr>
          <p:nvPr>
            <p:ph type="body" idx="1"/>
          </p:nvPr>
        </p:nvSpPr>
        <p:spPr>
          <a:xfrm>
            <a:off x="207035" y="1121435"/>
            <a:ext cx="11645660" cy="5555410"/>
          </a:xfrm>
        </p:spPr>
        <p:txBody>
          <a:bodyPr>
            <a:noAutofit/>
          </a:bodyPr>
          <a:lstStyle/>
          <a:p>
            <a:pPr eaLnBrk="1" hangingPunct="1">
              <a:lnSpc>
                <a:spcPct val="80000"/>
              </a:lnSpc>
            </a:pPr>
            <a:r>
              <a:rPr lang="en-US" sz="1800" b="1" dirty="0">
                <a:latin typeface="Helvetica" charset="0"/>
              </a:rPr>
              <a:t>Allocation</a:t>
            </a:r>
          </a:p>
          <a:p>
            <a:pPr eaLnBrk="1" hangingPunct="1">
              <a:lnSpc>
                <a:spcPct val="80000"/>
              </a:lnSpc>
              <a:buFontTx/>
              <a:buNone/>
            </a:pPr>
            <a:r>
              <a:rPr lang="en-US" sz="1800" b="1" dirty="0">
                <a:latin typeface="Helvetica" charset="0"/>
              </a:rPr>
              <a:t>https://</a:t>
            </a:r>
            <a:r>
              <a:rPr lang="en-US" sz="1800" b="1" dirty="0" err="1">
                <a:latin typeface="Helvetica" charset="0"/>
              </a:rPr>
              <a:t>www.gridchem.org</a:t>
            </a:r>
            <a:r>
              <a:rPr lang="en-US" sz="1800" b="1" dirty="0">
                <a:latin typeface="Helvetica" charset="0"/>
              </a:rPr>
              <a:t>/allocations/</a:t>
            </a:r>
            <a:r>
              <a:rPr lang="en-US" sz="1800" b="1" dirty="0" err="1">
                <a:latin typeface="Helvetica" charset="0"/>
              </a:rPr>
              <a:t>index.shtml</a:t>
            </a:r>
            <a:endParaRPr lang="en-US" sz="1800" b="1" dirty="0">
              <a:latin typeface="Helvetica" charset="0"/>
            </a:endParaRPr>
          </a:p>
          <a:p>
            <a:pPr eaLnBrk="1" hangingPunct="1">
              <a:lnSpc>
                <a:spcPct val="80000"/>
              </a:lnSpc>
              <a:buFontTx/>
              <a:buNone/>
            </a:pPr>
            <a:r>
              <a:rPr lang="en-US" sz="1800" b="1" dirty="0">
                <a:latin typeface="Helvetica" charset="0"/>
              </a:rPr>
              <a:t>Community and External Registration </a:t>
            </a:r>
          </a:p>
          <a:p>
            <a:pPr eaLnBrk="1" hangingPunct="1">
              <a:lnSpc>
                <a:spcPct val="80000"/>
              </a:lnSpc>
              <a:buFontTx/>
              <a:buNone/>
            </a:pPr>
            <a:r>
              <a:rPr lang="en-US" sz="1800" b="1" dirty="0">
                <a:latin typeface="Helvetica" charset="0"/>
              </a:rPr>
              <a:t>Reviews, PI Registration and Access Creation</a:t>
            </a:r>
          </a:p>
          <a:p>
            <a:pPr eaLnBrk="1" hangingPunct="1">
              <a:lnSpc>
                <a:spcPct val="80000"/>
              </a:lnSpc>
              <a:buFontTx/>
              <a:buNone/>
            </a:pPr>
            <a:r>
              <a:rPr lang="en-US" sz="1800" b="1" dirty="0">
                <a:latin typeface="Helvetica" charset="0"/>
              </a:rPr>
              <a:t>   </a:t>
            </a:r>
            <a:r>
              <a:rPr lang="en-US" sz="1800" b="1" dirty="0">
                <a:solidFill>
                  <a:srgbClr val="FF9933"/>
                </a:solidFill>
                <a:latin typeface="Helvetica" charset="0"/>
              </a:rPr>
              <a:t>Community User Norms Established</a:t>
            </a:r>
            <a:r>
              <a:rPr lang="en-US" sz="1800" b="1" dirty="0">
                <a:latin typeface="Helvetica" charset="0"/>
              </a:rPr>
              <a:t> </a:t>
            </a:r>
            <a:endParaRPr lang="en-US" sz="1800" b="1" dirty="0" smtClean="0">
              <a:latin typeface="Helvetica" charset="0"/>
            </a:endParaRPr>
          </a:p>
          <a:p>
            <a:pPr eaLnBrk="1" hangingPunct="1">
              <a:lnSpc>
                <a:spcPct val="80000"/>
              </a:lnSpc>
              <a:buFontTx/>
              <a:buNone/>
            </a:pPr>
            <a:endParaRPr lang="en-US" sz="1800" b="1" dirty="0">
              <a:latin typeface="Helvetica" charset="0"/>
            </a:endParaRPr>
          </a:p>
          <a:p>
            <a:pPr eaLnBrk="1" hangingPunct="1">
              <a:lnSpc>
                <a:spcPct val="80000"/>
              </a:lnSpc>
            </a:pPr>
            <a:r>
              <a:rPr lang="en-US" sz="1800" b="1" dirty="0">
                <a:latin typeface="Helvetica" charset="0"/>
              </a:rPr>
              <a:t>Consulting/User Services</a:t>
            </a:r>
          </a:p>
          <a:p>
            <a:pPr eaLnBrk="1" hangingPunct="1">
              <a:lnSpc>
                <a:spcPct val="80000"/>
              </a:lnSpc>
              <a:buFontTx/>
              <a:buNone/>
            </a:pPr>
            <a:r>
              <a:rPr lang="en-US" sz="1800" b="1" dirty="0" smtClean="0">
                <a:latin typeface="Helvetica" charset="0"/>
                <a:hlinkClick r:id="rId3"/>
              </a:rPr>
              <a:t>https://www.gridchem.org/consult</a:t>
            </a:r>
            <a:r>
              <a:rPr lang="en-US" sz="1800" b="1" dirty="0" smtClean="0">
                <a:latin typeface="Helvetica" charset="0"/>
              </a:rPr>
              <a:t>  </a:t>
            </a:r>
            <a:r>
              <a:rPr lang="en-US" sz="1800" b="1" dirty="0" smtClean="0">
                <a:latin typeface="Helvetica" charset="0"/>
                <a:sym typeface="Wingdings"/>
              </a:rPr>
              <a:t> SEAGrid.org/pages/contact</a:t>
            </a:r>
            <a:endParaRPr lang="en-US" sz="1800" b="1" dirty="0">
              <a:latin typeface="Helvetica" charset="0"/>
            </a:endParaRPr>
          </a:p>
          <a:p>
            <a:pPr eaLnBrk="1" hangingPunct="1">
              <a:lnSpc>
                <a:spcPct val="80000"/>
              </a:lnSpc>
              <a:buFontTx/>
              <a:buNone/>
            </a:pPr>
            <a:r>
              <a:rPr lang="en-US" sz="1800" b="1" dirty="0">
                <a:latin typeface="Helvetica" charset="0"/>
              </a:rPr>
              <a:t>Ticket tracking, Allocation Management</a:t>
            </a:r>
          </a:p>
          <a:p>
            <a:pPr eaLnBrk="1" hangingPunct="1">
              <a:lnSpc>
                <a:spcPct val="80000"/>
              </a:lnSpc>
              <a:buFontTx/>
              <a:buNone/>
            </a:pPr>
            <a:endParaRPr lang="en-US" sz="1800" b="1" dirty="0">
              <a:latin typeface="Helvetica" charset="0"/>
            </a:endParaRPr>
          </a:p>
          <a:p>
            <a:pPr eaLnBrk="1" hangingPunct="1">
              <a:lnSpc>
                <a:spcPct val="80000"/>
              </a:lnSpc>
            </a:pPr>
            <a:r>
              <a:rPr lang="en-US" sz="1800" b="1" dirty="0">
                <a:latin typeface="Helvetica" charset="0"/>
              </a:rPr>
              <a:t>Documentation, Training and Outreach</a:t>
            </a:r>
          </a:p>
          <a:p>
            <a:pPr marL="0" indent="0">
              <a:lnSpc>
                <a:spcPct val="80000"/>
              </a:lnSpc>
              <a:buNone/>
            </a:pPr>
            <a:r>
              <a:rPr lang="en-US" sz="1800" b="1" dirty="0">
                <a:latin typeface="Helvetica" charset="0"/>
                <a:hlinkClick r:id="rId4"/>
              </a:rPr>
              <a:t>https://scigap.atlassian.net/wiki/display/SEAGrid/</a:t>
            </a:r>
            <a:endParaRPr lang="en-US" sz="1800" b="1" dirty="0">
              <a:latin typeface="Helvetica" charset="0"/>
            </a:endParaRPr>
          </a:p>
          <a:p>
            <a:pPr marL="0" indent="0">
              <a:lnSpc>
                <a:spcPct val="80000"/>
              </a:lnSpc>
              <a:buNone/>
            </a:pPr>
            <a:r>
              <a:rPr lang="en-US" sz="1800" b="1" dirty="0">
                <a:latin typeface="Helvetica" charset="0"/>
              </a:rPr>
              <a:t> </a:t>
            </a:r>
          </a:p>
          <a:p>
            <a:pPr>
              <a:lnSpc>
                <a:spcPct val="80000"/>
              </a:lnSpc>
            </a:pPr>
            <a:r>
              <a:rPr lang="en-US" sz="1800" b="1" dirty="0">
                <a:latin typeface="Helvetica" charset="0"/>
              </a:rPr>
              <a:t>FAQ Extraction, Tutorials, Dissemination</a:t>
            </a:r>
          </a:p>
          <a:p>
            <a:pPr eaLnBrk="1" hangingPunct="1">
              <a:lnSpc>
                <a:spcPct val="80000"/>
              </a:lnSpc>
              <a:buFontTx/>
              <a:buNone/>
            </a:pPr>
            <a:r>
              <a:rPr lang="en-US" sz="1800" b="1" dirty="0">
                <a:solidFill>
                  <a:schemeClr val="hlink"/>
                </a:solidFill>
                <a:latin typeface="Helvetica" charset="0"/>
              </a:rPr>
              <a:t>Help is integrated into the GridChem client</a:t>
            </a:r>
          </a:p>
          <a:p>
            <a:pPr eaLnBrk="1" hangingPunct="1">
              <a:lnSpc>
                <a:spcPct val="80000"/>
              </a:lnSpc>
              <a:buFontTx/>
              <a:buNone/>
            </a:pPr>
            <a:endParaRPr lang="en-US" sz="1200" dirty="0">
              <a:latin typeface="Helvetica" charset="0"/>
            </a:endParaRPr>
          </a:p>
        </p:txBody>
      </p:sp>
      <p:pic>
        <p:nvPicPr>
          <p:cNvPr id="6"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06604"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5945037" y="1656272"/>
            <a:ext cx="5907657" cy="1643527"/>
          </a:xfrm>
          <a:prstGeom prst="rect">
            <a:avLst/>
          </a:prstGeom>
          <a:noFill/>
        </p:spPr>
        <p:txBody>
          <a:bodyPr wrap="square" rtlCol="0">
            <a:spAutoFit/>
          </a:bodyPr>
          <a:lstStyle/>
          <a:p>
            <a:pPr>
              <a:lnSpc>
                <a:spcPct val="80000"/>
              </a:lnSpc>
            </a:pPr>
            <a:r>
              <a:rPr lang="en-US" b="1" dirty="0" smtClean="0">
                <a:latin typeface="Helvetica" charset="0"/>
              </a:rPr>
              <a:t>PIs can get </a:t>
            </a:r>
            <a:r>
              <a:rPr lang="en-US" b="1" dirty="0" err="1" smtClean="0">
                <a:latin typeface="Helvetica" charset="0"/>
              </a:rPr>
              <a:t>upto</a:t>
            </a:r>
            <a:r>
              <a:rPr lang="en-US" b="1" dirty="0" smtClean="0">
                <a:latin typeface="Helvetica" charset="0"/>
              </a:rPr>
              <a:t> 50K SUs (CPU Hours) a year</a:t>
            </a:r>
          </a:p>
          <a:p>
            <a:pPr>
              <a:lnSpc>
                <a:spcPct val="80000"/>
              </a:lnSpc>
            </a:pPr>
            <a:endParaRPr lang="en-US" b="1" dirty="0" smtClean="0">
              <a:latin typeface="Helvetica" charset="0"/>
            </a:endParaRPr>
          </a:p>
          <a:p>
            <a:pPr>
              <a:lnSpc>
                <a:spcPct val="80000"/>
              </a:lnSpc>
            </a:pPr>
            <a:r>
              <a:rPr lang="en-US" b="1" dirty="0" smtClean="0">
                <a:latin typeface="Helvetica" charset="0"/>
              </a:rPr>
              <a:t>They can get/use their own allocations as well</a:t>
            </a:r>
          </a:p>
          <a:p>
            <a:pPr>
              <a:lnSpc>
                <a:spcPct val="80000"/>
              </a:lnSpc>
            </a:pPr>
            <a:endParaRPr lang="en-US" b="1" dirty="0">
              <a:latin typeface="Helvetica" charset="0"/>
            </a:endParaRPr>
          </a:p>
          <a:p>
            <a:pPr>
              <a:lnSpc>
                <a:spcPct val="80000"/>
              </a:lnSpc>
            </a:pPr>
            <a:r>
              <a:rPr lang="en-US" b="1" dirty="0" smtClean="0">
                <a:latin typeface="Helvetica" charset="0"/>
              </a:rPr>
              <a:t>External allocations can be  serviced through community allocation login if they are associated.</a:t>
            </a:r>
          </a:p>
          <a:p>
            <a:pPr>
              <a:lnSpc>
                <a:spcPct val="80000"/>
              </a:lnSpc>
            </a:pPr>
            <a:endParaRPr lang="en-US" b="1" dirty="0">
              <a:latin typeface="Helvetica" charset="0"/>
            </a:endParaRPr>
          </a:p>
        </p:txBody>
      </p:sp>
    </p:spTree>
    <p:extLst>
      <p:ext uri="{BB962C8B-B14F-4D97-AF65-F5344CB8AC3E}">
        <p14:creationId xmlns:p14="http://schemas.microsoft.com/office/powerpoint/2010/main" val="1810355182"/>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200707"/>
                                        </p:tgtEl>
                                        <p:attrNameLst>
                                          <p:attrName>style.visibility</p:attrName>
                                        </p:attrNameLst>
                                      </p:cBhvr>
                                      <p:to>
                                        <p:strVal val="visible"/>
                                      </p:to>
                                    </p:set>
                                    <p:animEffect transition="in" filter="fade">
                                      <p:cBhvr>
                                        <p:cTn id="7" dur="800" decel="100000"/>
                                        <p:tgtEl>
                                          <p:spTgt spid="200707"/>
                                        </p:tgtEl>
                                      </p:cBhvr>
                                    </p:animEffect>
                                    <p:anim calcmode="lin" valueType="num">
                                      <p:cBhvr>
                                        <p:cTn id="8" dur="800" decel="100000" fill="hold"/>
                                        <p:tgtEl>
                                          <p:spTgt spid="200707"/>
                                        </p:tgtEl>
                                        <p:attrNameLst>
                                          <p:attrName>style.rotation</p:attrName>
                                        </p:attrNameLst>
                                      </p:cBhvr>
                                      <p:tavLst>
                                        <p:tav tm="0">
                                          <p:val>
                                            <p:fltVal val="-90"/>
                                          </p:val>
                                        </p:tav>
                                        <p:tav tm="100000">
                                          <p:val>
                                            <p:fltVal val="0"/>
                                          </p:val>
                                        </p:tav>
                                      </p:tavLst>
                                    </p:anim>
                                    <p:anim calcmode="lin" valueType="num">
                                      <p:cBhvr>
                                        <p:cTn id="9" dur="800" decel="100000" fill="hold"/>
                                        <p:tgtEl>
                                          <p:spTgt spid="200707"/>
                                        </p:tgtEl>
                                        <p:attrNameLst>
                                          <p:attrName>ppt_x</p:attrName>
                                        </p:attrNameLst>
                                      </p:cBhvr>
                                      <p:tavLst>
                                        <p:tav tm="0">
                                          <p:val>
                                            <p:strVal val="#ppt_x+0.4"/>
                                          </p:val>
                                        </p:tav>
                                        <p:tav tm="100000">
                                          <p:val>
                                            <p:strVal val="#ppt_x-0.05"/>
                                          </p:val>
                                        </p:tav>
                                      </p:tavLst>
                                    </p:anim>
                                    <p:anim calcmode="lin" valueType="num">
                                      <p:cBhvr>
                                        <p:cTn id="10" dur="800" decel="100000" fill="hold"/>
                                        <p:tgtEl>
                                          <p:spTgt spid="20070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070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0707"/>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200708">
                                            <p:txEl>
                                              <p:pRg st="0" end="0"/>
                                            </p:txEl>
                                          </p:spTgt>
                                        </p:tgtEl>
                                        <p:attrNameLst>
                                          <p:attrName>style.visibility</p:attrName>
                                        </p:attrNameLst>
                                      </p:cBhvr>
                                      <p:to>
                                        <p:strVal val="visible"/>
                                      </p:to>
                                    </p:set>
                                    <p:animEffect transition="in" filter="fade">
                                      <p:cBhvr>
                                        <p:cTn id="17" dur="1000"/>
                                        <p:tgtEl>
                                          <p:spTgt spid="200708">
                                            <p:txEl>
                                              <p:pRg st="0" end="0"/>
                                            </p:txEl>
                                          </p:spTgt>
                                        </p:tgtEl>
                                      </p:cBhvr>
                                    </p:animEffect>
                                    <p:anim calcmode="lin" valueType="num">
                                      <p:cBhvr>
                                        <p:cTn id="18" dur="1000" fill="hold"/>
                                        <p:tgtEl>
                                          <p:spTgt spid="20070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007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00708">
                                            <p:txEl>
                                              <p:pRg st="1" end="1"/>
                                            </p:txEl>
                                          </p:spTgt>
                                        </p:tgtEl>
                                        <p:attrNameLst>
                                          <p:attrName>style.visibility</p:attrName>
                                        </p:attrNameLst>
                                      </p:cBhvr>
                                      <p:to>
                                        <p:strVal val="visible"/>
                                      </p:to>
                                    </p:set>
                                    <p:animEffect transition="in" filter="fade">
                                      <p:cBhvr>
                                        <p:cTn id="24" dur="1000"/>
                                        <p:tgtEl>
                                          <p:spTgt spid="200708">
                                            <p:txEl>
                                              <p:pRg st="1" end="1"/>
                                            </p:txEl>
                                          </p:spTgt>
                                        </p:tgtEl>
                                      </p:cBhvr>
                                    </p:animEffect>
                                    <p:anim calcmode="lin" valueType="num">
                                      <p:cBhvr>
                                        <p:cTn id="25" dur="1000" fill="hold"/>
                                        <p:tgtEl>
                                          <p:spTgt spid="200708">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2007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200708">
                                            <p:txEl>
                                              <p:pRg st="2" end="2"/>
                                            </p:txEl>
                                          </p:spTgt>
                                        </p:tgtEl>
                                        <p:attrNameLst>
                                          <p:attrName>style.visibility</p:attrName>
                                        </p:attrNameLst>
                                      </p:cBhvr>
                                      <p:to>
                                        <p:strVal val="visible"/>
                                      </p:to>
                                    </p:set>
                                    <p:animEffect transition="in" filter="fade">
                                      <p:cBhvr>
                                        <p:cTn id="31" dur="1000"/>
                                        <p:tgtEl>
                                          <p:spTgt spid="200708">
                                            <p:txEl>
                                              <p:pRg st="2" end="2"/>
                                            </p:txEl>
                                          </p:spTgt>
                                        </p:tgtEl>
                                      </p:cBhvr>
                                    </p:animEffect>
                                    <p:anim calcmode="lin" valueType="num">
                                      <p:cBhvr>
                                        <p:cTn id="32" dur="1000" fill="hold"/>
                                        <p:tgtEl>
                                          <p:spTgt spid="20070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2007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200708">
                                            <p:txEl>
                                              <p:pRg st="3" end="3"/>
                                            </p:txEl>
                                          </p:spTgt>
                                        </p:tgtEl>
                                        <p:attrNameLst>
                                          <p:attrName>style.visibility</p:attrName>
                                        </p:attrNameLst>
                                      </p:cBhvr>
                                      <p:to>
                                        <p:strVal val="visible"/>
                                      </p:to>
                                    </p:set>
                                    <p:animEffect transition="in" filter="fade">
                                      <p:cBhvr>
                                        <p:cTn id="38" dur="1000"/>
                                        <p:tgtEl>
                                          <p:spTgt spid="200708">
                                            <p:txEl>
                                              <p:pRg st="3" end="3"/>
                                            </p:txEl>
                                          </p:spTgt>
                                        </p:tgtEl>
                                      </p:cBhvr>
                                    </p:animEffect>
                                    <p:anim calcmode="lin" valueType="num">
                                      <p:cBhvr>
                                        <p:cTn id="39" dur="1000" fill="hold"/>
                                        <p:tgtEl>
                                          <p:spTgt spid="200708">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2007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200708">
                                            <p:txEl>
                                              <p:pRg st="4" end="4"/>
                                            </p:txEl>
                                          </p:spTgt>
                                        </p:tgtEl>
                                        <p:attrNameLst>
                                          <p:attrName>style.visibility</p:attrName>
                                        </p:attrNameLst>
                                      </p:cBhvr>
                                      <p:to>
                                        <p:strVal val="visible"/>
                                      </p:to>
                                    </p:set>
                                    <p:animEffect transition="in" filter="fade">
                                      <p:cBhvr>
                                        <p:cTn id="45" dur="1000"/>
                                        <p:tgtEl>
                                          <p:spTgt spid="200708">
                                            <p:txEl>
                                              <p:pRg st="4" end="4"/>
                                            </p:txEl>
                                          </p:spTgt>
                                        </p:tgtEl>
                                      </p:cBhvr>
                                    </p:animEffect>
                                    <p:anim calcmode="lin" valueType="num">
                                      <p:cBhvr>
                                        <p:cTn id="46" dur="1000" fill="hold"/>
                                        <p:tgtEl>
                                          <p:spTgt spid="200708">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2007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200708">
                                            <p:txEl>
                                              <p:pRg st="6" end="6"/>
                                            </p:txEl>
                                          </p:spTgt>
                                        </p:tgtEl>
                                        <p:attrNameLst>
                                          <p:attrName>style.visibility</p:attrName>
                                        </p:attrNameLst>
                                      </p:cBhvr>
                                      <p:to>
                                        <p:strVal val="visible"/>
                                      </p:to>
                                    </p:set>
                                    <p:animEffect transition="in" filter="fade">
                                      <p:cBhvr>
                                        <p:cTn id="52" dur="1000"/>
                                        <p:tgtEl>
                                          <p:spTgt spid="200708">
                                            <p:txEl>
                                              <p:pRg st="6" end="6"/>
                                            </p:txEl>
                                          </p:spTgt>
                                        </p:tgtEl>
                                      </p:cBhvr>
                                    </p:animEffect>
                                    <p:anim calcmode="lin" valueType="num">
                                      <p:cBhvr>
                                        <p:cTn id="53" dur="1000" fill="hold"/>
                                        <p:tgtEl>
                                          <p:spTgt spid="200708">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20070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200708">
                                            <p:txEl>
                                              <p:pRg st="7" end="7"/>
                                            </p:txEl>
                                          </p:spTgt>
                                        </p:tgtEl>
                                        <p:attrNameLst>
                                          <p:attrName>style.visibility</p:attrName>
                                        </p:attrNameLst>
                                      </p:cBhvr>
                                      <p:to>
                                        <p:strVal val="visible"/>
                                      </p:to>
                                    </p:set>
                                    <p:animEffect transition="in" filter="fade">
                                      <p:cBhvr>
                                        <p:cTn id="59" dur="1000"/>
                                        <p:tgtEl>
                                          <p:spTgt spid="200708">
                                            <p:txEl>
                                              <p:pRg st="7" end="7"/>
                                            </p:txEl>
                                          </p:spTgt>
                                        </p:tgtEl>
                                      </p:cBhvr>
                                    </p:animEffect>
                                    <p:anim calcmode="lin" valueType="num">
                                      <p:cBhvr>
                                        <p:cTn id="60" dur="1000" fill="hold"/>
                                        <p:tgtEl>
                                          <p:spTgt spid="200708">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20070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200708">
                                            <p:txEl>
                                              <p:pRg st="8" end="8"/>
                                            </p:txEl>
                                          </p:spTgt>
                                        </p:tgtEl>
                                        <p:attrNameLst>
                                          <p:attrName>style.visibility</p:attrName>
                                        </p:attrNameLst>
                                      </p:cBhvr>
                                      <p:to>
                                        <p:strVal val="visible"/>
                                      </p:to>
                                    </p:set>
                                    <p:animEffect transition="in" filter="fade">
                                      <p:cBhvr>
                                        <p:cTn id="66" dur="1000"/>
                                        <p:tgtEl>
                                          <p:spTgt spid="200708">
                                            <p:txEl>
                                              <p:pRg st="8" end="8"/>
                                            </p:txEl>
                                          </p:spTgt>
                                        </p:tgtEl>
                                      </p:cBhvr>
                                    </p:animEffect>
                                    <p:anim calcmode="lin" valueType="num">
                                      <p:cBhvr>
                                        <p:cTn id="67" dur="1000" fill="hold"/>
                                        <p:tgtEl>
                                          <p:spTgt spid="200708">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20070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200708">
                                            <p:txEl>
                                              <p:pRg st="10" end="10"/>
                                            </p:txEl>
                                          </p:spTgt>
                                        </p:tgtEl>
                                        <p:attrNameLst>
                                          <p:attrName>style.visibility</p:attrName>
                                        </p:attrNameLst>
                                      </p:cBhvr>
                                      <p:to>
                                        <p:strVal val="visible"/>
                                      </p:to>
                                    </p:set>
                                    <p:animEffect transition="in" filter="fade">
                                      <p:cBhvr>
                                        <p:cTn id="73" dur="1000"/>
                                        <p:tgtEl>
                                          <p:spTgt spid="200708">
                                            <p:txEl>
                                              <p:pRg st="10" end="10"/>
                                            </p:txEl>
                                          </p:spTgt>
                                        </p:tgtEl>
                                      </p:cBhvr>
                                    </p:animEffect>
                                    <p:anim calcmode="lin" valueType="num">
                                      <p:cBhvr>
                                        <p:cTn id="74" dur="1000" fill="hold"/>
                                        <p:tgtEl>
                                          <p:spTgt spid="200708">
                                            <p:txEl>
                                              <p:pRg st="10" end="10"/>
                                            </p:txEl>
                                          </p:spTgt>
                                        </p:tgtEl>
                                        <p:attrNameLst>
                                          <p:attrName>ppt_x</p:attrName>
                                        </p:attrNameLst>
                                      </p:cBhvr>
                                      <p:tavLst>
                                        <p:tav tm="0">
                                          <p:val>
                                            <p:strVal val="#ppt_x"/>
                                          </p:val>
                                        </p:tav>
                                        <p:tav tm="100000">
                                          <p:val>
                                            <p:strVal val="#ppt_x"/>
                                          </p:val>
                                        </p:tav>
                                      </p:tavLst>
                                    </p:anim>
                                    <p:anim calcmode="lin" valueType="num">
                                      <p:cBhvr>
                                        <p:cTn id="75" dur="1000" fill="hold"/>
                                        <p:tgtEl>
                                          <p:spTgt spid="200708">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200708">
                                            <p:txEl>
                                              <p:pRg st="11" end="11"/>
                                            </p:txEl>
                                          </p:spTgt>
                                        </p:tgtEl>
                                        <p:attrNameLst>
                                          <p:attrName>style.visibility</p:attrName>
                                        </p:attrNameLst>
                                      </p:cBhvr>
                                      <p:to>
                                        <p:strVal val="visible"/>
                                      </p:to>
                                    </p:set>
                                    <p:animEffect transition="in" filter="fade">
                                      <p:cBhvr>
                                        <p:cTn id="80" dur="1000"/>
                                        <p:tgtEl>
                                          <p:spTgt spid="200708">
                                            <p:txEl>
                                              <p:pRg st="11" end="11"/>
                                            </p:txEl>
                                          </p:spTgt>
                                        </p:tgtEl>
                                      </p:cBhvr>
                                    </p:animEffect>
                                    <p:anim calcmode="lin" valueType="num">
                                      <p:cBhvr>
                                        <p:cTn id="81" dur="1000" fill="hold"/>
                                        <p:tgtEl>
                                          <p:spTgt spid="200708">
                                            <p:txEl>
                                              <p:pRg st="11" end="11"/>
                                            </p:txEl>
                                          </p:spTgt>
                                        </p:tgtEl>
                                        <p:attrNameLst>
                                          <p:attrName>ppt_x</p:attrName>
                                        </p:attrNameLst>
                                      </p:cBhvr>
                                      <p:tavLst>
                                        <p:tav tm="0">
                                          <p:val>
                                            <p:strVal val="#ppt_x"/>
                                          </p:val>
                                        </p:tav>
                                        <p:tav tm="100000">
                                          <p:val>
                                            <p:strVal val="#ppt_x"/>
                                          </p:val>
                                        </p:tav>
                                      </p:tavLst>
                                    </p:anim>
                                    <p:anim calcmode="lin" valueType="num">
                                      <p:cBhvr>
                                        <p:cTn id="82" dur="1000" fill="hold"/>
                                        <p:tgtEl>
                                          <p:spTgt spid="200708">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7" presetClass="entr" presetSubtype="0" fill="hold" grpId="0" nodeType="clickEffect">
                                  <p:stCondLst>
                                    <p:cond delay="0"/>
                                  </p:stCondLst>
                                  <p:childTnLst>
                                    <p:set>
                                      <p:cBhvr>
                                        <p:cTn id="86" dur="1" fill="hold">
                                          <p:stCondLst>
                                            <p:cond delay="0"/>
                                          </p:stCondLst>
                                        </p:cTn>
                                        <p:tgtEl>
                                          <p:spTgt spid="200708">
                                            <p:txEl>
                                              <p:pRg st="12" end="12"/>
                                            </p:txEl>
                                          </p:spTgt>
                                        </p:tgtEl>
                                        <p:attrNameLst>
                                          <p:attrName>style.visibility</p:attrName>
                                        </p:attrNameLst>
                                      </p:cBhvr>
                                      <p:to>
                                        <p:strVal val="visible"/>
                                      </p:to>
                                    </p:set>
                                    <p:animEffect transition="in" filter="fade">
                                      <p:cBhvr>
                                        <p:cTn id="87" dur="1000"/>
                                        <p:tgtEl>
                                          <p:spTgt spid="200708">
                                            <p:txEl>
                                              <p:pRg st="12" end="12"/>
                                            </p:txEl>
                                          </p:spTgt>
                                        </p:tgtEl>
                                      </p:cBhvr>
                                    </p:animEffect>
                                    <p:anim calcmode="lin" valueType="num">
                                      <p:cBhvr>
                                        <p:cTn id="88" dur="1000" fill="hold"/>
                                        <p:tgtEl>
                                          <p:spTgt spid="200708">
                                            <p:txEl>
                                              <p:pRg st="12" end="12"/>
                                            </p:txEl>
                                          </p:spTgt>
                                        </p:tgtEl>
                                        <p:attrNameLst>
                                          <p:attrName>ppt_x</p:attrName>
                                        </p:attrNameLst>
                                      </p:cBhvr>
                                      <p:tavLst>
                                        <p:tav tm="0">
                                          <p:val>
                                            <p:strVal val="#ppt_x"/>
                                          </p:val>
                                        </p:tav>
                                        <p:tav tm="100000">
                                          <p:val>
                                            <p:strVal val="#ppt_x"/>
                                          </p:val>
                                        </p:tav>
                                      </p:tavLst>
                                    </p:anim>
                                    <p:anim calcmode="lin" valueType="num">
                                      <p:cBhvr>
                                        <p:cTn id="89" dur="1000" fill="hold"/>
                                        <p:tgtEl>
                                          <p:spTgt spid="200708">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47" presetClass="entr" presetSubtype="0" fill="hold" grpId="0" nodeType="clickEffect">
                                  <p:stCondLst>
                                    <p:cond delay="0"/>
                                  </p:stCondLst>
                                  <p:childTnLst>
                                    <p:set>
                                      <p:cBhvr>
                                        <p:cTn id="93" dur="1" fill="hold">
                                          <p:stCondLst>
                                            <p:cond delay="0"/>
                                          </p:stCondLst>
                                        </p:cTn>
                                        <p:tgtEl>
                                          <p:spTgt spid="200708">
                                            <p:txEl>
                                              <p:pRg st="13" end="13"/>
                                            </p:txEl>
                                          </p:spTgt>
                                        </p:tgtEl>
                                        <p:attrNameLst>
                                          <p:attrName>style.visibility</p:attrName>
                                        </p:attrNameLst>
                                      </p:cBhvr>
                                      <p:to>
                                        <p:strVal val="visible"/>
                                      </p:to>
                                    </p:set>
                                    <p:animEffect transition="in" filter="fade">
                                      <p:cBhvr>
                                        <p:cTn id="94" dur="1000"/>
                                        <p:tgtEl>
                                          <p:spTgt spid="200708">
                                            <p:txEl>
                                              <p:pRg st="13" end="13"/>
                                            </p:txEl>
                                          </p:spTgt>
                                        </p:tgtEl>
                                      </p:cBhvr>
                                    </p:animEffect>
                                    <p:anim calcmode="lin" valueType="num">
                                      <p:cBhvr>
                                        <p:cTn id="95" dur="1000" fill="hold"/>
                                        <p:tgtEl>
                                          <p:spTgt spid="200708">
                                            <p:txEl>
                                              <p:pRg st="13" end="13"/>
                                            </p:txEl>
                                          </p:spTgt>
                                        </p:tgtEl>
                                        <p:attrNameLst>
                                          <p:attrName>ppt_x</p:attrName>
                                        </p:attrNameLst>
                                      </p:cBhvr>
                                      <p:tavLst>
                                        <p:tav tm="0">
                                          <p:val>
                                            <p:strVal val="#ppt_x"/>
                                          </p:val>
                                        </p:tav>
                                        <p:tav tm="100000">
                                          <p:val>
                                            <p:strVal val="#ppt_x"/>
                                          </p:val>
                                        </p:tav>
                                      </p:tavLst>
                                    </p:anim>
                                    <p:anim calcmode="lin" valueType="num">
                                      <p:cBhvr>
                                        <p:cTn id="96" dur="1000" fill="hold"/>
                                        <p:tgtEl>
                                          <p:spTgt spid="200708">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47" presetClass="entr" presetSubtype="0" fill="hold" grpId="0" nodeType="clickEffect">
                                  <p:stCondLst>
                                    <p:cond delay="0"/>
                                  </p:stCondLst>
                                  <p:childTnLst>
                                    <p:set>
                                      <p:cBhvr>
                                        <p:cTn id="100" dur="1" fill="hold">
                                          <p:stCondLst>
                                            <p:cond delay="0"/>
                                          </p:stCondLst>
                                        </p:cTn>
                                        <p:tgtEl>
                                          <p:spTgt spid="200708">
                                            <p:txEl>
                                              <p:pRg st="14" end="14"/>
                                            </p:txEl>
                                          </p:spTgt>
                                        </p:tgtEl>
                                        <p:attrNameLst>
                                          <p:attrName>style.visibility</p:attrName>
                                        </p:attrNameLst>
                                      </p:cBhvr>
                                      <p:to>
                                        <p:strVal val="visible"/>
                                      </p:to>
                                    </p:set>
                                    <p:animEffect transition="in" filter="fade">
                                      <p:cBhvr>
                                        <p:cTn id="101" dur="1000"/>
                                        <p:tgtEl>
                                          <p:spTgt spid="200708">
                                            <p:txEl>
                                              <p:pRg st="14" end="14"/>
                                            </p:txEl>
                                          </p:spTgt>
                                        </p:tgtEl>
                                      </p:cBhvr>
                                    </p:animEffect>
                                    <p:anim calcmode="lin" valueType="num">
                                      <p:cBhvr>
                                        <p:cTn id="102" dur="1000" fill="hold"/>
                                        <p:tgtEl>
                                          <p:spTgt spid="200708">
                                            <p:txEl>
                                              <p:pRg st="14" end="14"/>
                                            </p:txEl>
                                          </p:spTgt>
                                        </p:tgtEl>
                                        <p:attrNameLst>
                                          <p:attrName>ppt_x</p:attrName>
                                        </p:attrNameLst>
                                      </p:cBhvr>
                                      <p:tavLst>
                                        <p:tav tm="0">
                                          <p:val>
                                            <p:strVal val="#ppt_x"/>
                                          </p:val>
                                        </p:tav>
                                        <p:tav tm="100000">
                                          <p:val>
                                            <p:strVal val="#ppt_x"/>
                                          </p:val>
                                        </p:tav>
                                      </p:tavLst>
                                    </p:anim>
                                    <p:anim calcmode="lin" valueType="num">
                                      <p:cBhvr>
                                        <p:cTn id="103" dur="1000" fill="hold"/>
                                        <p:tgtEl>
                                          <p:spTgt spid="200708">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p:bldP spid="20070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214637"/>
            <a:ext cx="10515600" cy="409790"/>
          </a:xfrm>
        </p:spPr>
        <p:txBody>
          <a:bodyPr>
            <a:normAutofit fontScale="90000"/>
          </a:bodyPr>
          <a:lstStyle/>
          <a:p>
            <a:pPr algn="ctr"/>
            <a:r>
              <a:rPr lang="en-US" dirty="0" smtClean="0"/>
              <a:t>Allocations Request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07" y="1524000"/>
            <a:ext cx="5377893" cy="41593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000" y="774916"/>
            <a:ext cx="5991547" cy="6083084"/>
          </a:xfrm>
          <a:prstGeom prst="rect">
            <a:avLst/>
          </a:prstGeom>
        </p:spPr>
      </p:pic>
    </p:spTree>
    <p:extLst>
      <p:ext uri="{BB962C8B-B14F-4D97-AF65-F5344CB8AC3E}">
        <p14:creationId xmlns:p14="http://schemas.microsoft.com/office/powerpoint/2010/main" val="9282426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5289"/>
          </a:xfrm>
        </p:spPr>
        <p:txBody>
          <a:bodyPr>
            <a:normAutofit fontScale="90000"/>
          </a:bodyPr>
          <a:lstStyle/>
          <a:p>
            <a:pPr algn="ctr"/>
            <a:r>
              <a:rPr lang="en-US" dirty="0" smtClean="0"/>
              <a:t>Allocation Processing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284" y="1127125"/>
            <a:ext cx="4026431" cy="290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392" y="1127125"/>
            <a:ext cx="3667216" cy="25781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500" y="3705225"/>
            <a:ext cx="5275325" cy="3219611"/>
          </a:xfrm>
          <a:prstGeom prst="rect">
            <a:avLst/>
          </a:prstGeom>
        </p:spPr>
      </p:pic>
    </p:spTree>
    <p:extLst>
      <p:ext uri="{BB962C8B-B14F-4D97-AF65-F5344CB8AC3E}">
        <p14:creationId xmlns:p14="http://schemas.microsoft.com/office/powerpoint/2010/main" val="393110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2780"/>
          </a:xfrm>
        </p:spPr>
        <p:txBody>
          <a:bodyPr>
            <a:normAutofit fontScale="90000"/>
          </a:bodyPr>
          <a:lstStyle/>
          <a:p>
            <a:pPr algn="ctr"/>
            <a:r>
              <a:rPr lang="en-US" dirty="0" smtClean="0"/>
              <a:t>Allocation Usage </a:t>
            </a:r>
            <a:endParaRPr lang="en-US" dirty="0"/>
          </a:p>
        </p:txBody>
      </p:sp>
      <p:sp>
        <p:nvSpPr>
          <p:cNvPr id="3" name="Content Placeholder 2"/>
          <p:cNvSpPr>
            <a:spLocks noGrp="1"/>
          </p:cNvSpPr>
          <p:nvPr>
            <p:ph idx="1"/>
          </p:nvPr>
        </p:nvSpPr>
        <p:spPr/>
        <p:txBody>
          <a:bodyPr/>
          <a:lstStyle/>
          <a:p>
            <a:endParaRPr lang="en-US" dirty="0"/>
          </a:p>
          <a:p>
            <a:endParaRPr lang="en-US" dirty="0"/>
          </a:p>
        </p:txBody>
      </p:sp>
      <p:graphicFrame>
        <p:nvGraphicFramePr>
          <p:cNvPr id="4" name="Group 1070"/>
          <p:cNvGraphicFramePr>
            <a:graphicFrameLocks noGrp="1"/>
          </p:cNvGraphicFramePr>
          <p:nvPr>
            <p:extLst>
              <p:ext uri="{D42A27DB-BD31-4B8C-83A1-F6EECF244321}">
                <p14:modId xmlns:p14="http://schemas.microsoft.com/office/powerpoint/2010/main" val="671960486"/>
              </p:ext>
            </p:extLst>
          </p:nvPr>
        </p:nvGraphicFramePr>
        <p:xfrm>
          <a:off x="1142998" y="2209800"/>
          <a:ext cx="9597326" cy="3447080"/>
        </p:xfrm>
        <a:graphic>
          <a:graphicData uri="http://schemas.openxmlformats.org/drawingml/2006/table">
            <a:tbl>
              <a:tblPr/>
              <a:tblGrid>
                <a:gridCol w="4798663"/>
                <a:gridCol w="4798663"/>
              </a:tblGrid>
              <a:tr h="492440">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charset="0"/>
                        </a:rPr>
                        <a:t>Granularity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charset="0"/>
                        </a:rPr>
                        <a:t>Scope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440">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rPr>
                        <a:t>Job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rPr>
                        <a:t>Resource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440">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rPr>
                        <a:t>User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rPr>
                        <a:t>Resource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440">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rPr>
                        <a:t>Allocation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rPr>
                        <a:t>Resource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440">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rPr>
                        <a:t>User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rPr>
                        <a:t>Project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440">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rPr>
                        <a:t>User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Allocation Type</a:t>
                      </a:r>
                      <a:endParaRPr kumimoji="0" lang="en-US" alt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440">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charset="0"/>
                        </a:rPr>
                        <a:t>Project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800">
                          <a:solidFill>
                            <a:schemeClr val="tx1"/>
                          </a:solidFill>
                          <a:latin typeface="Arial" charset="0"/>
                        </a:defRPr>
                      </a:lvl1pPr>
                      <a:lvl2pPr>
                        <a:defRPr sz="2400">
                          <a:solidFill>
                            <a:schemeClr val="tx1"/>
                          </a:solidFill>
                          <a:latin typeface="Arial" charset="0"/>
                        </a:defRPr>
                      </a:lvl2pPr>
                      <a:lvl3pPr>
                        <a:defRPr sz="2000">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Allocation Type</a:t>
                      </a:r>
                      <a:endParaRPr kumimoji="0" lang="en-US" alt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06849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a:grpSpLocks/>
          </p:cNvGrpSpPr>
          <p:nvPr/>
        </p:nvGrpSpPr>
        <p:grpSpPr bwMode="auto">
          <a:xfrm>
            <a:off x="6480573" y="2052638"/>
            <a:ext cx="2627709" cy="2006600"/>
            <a:chOff x="4383279" y="1567338"/>
            <a:chExt cx="4439297" cy="2540153"/>
          </a:xfrm>
        </p:grpSpPr>
        <p:pic>
          <p:nvPicPr>
            <p:cNvPr id="44091" name="Picture 6" descr="D:\sxc033\Research\Data\Al2O3_Bulk\1_UnitCell\Images\Kappa_3.png"/>
            <p:cNvPicPr>
              <a:picLocks noChangeAspect="1" noChangeArrowheads="1"/>
            </p:cNvPicPr>
            <p:nvPr/>
          </p:nvPicPr>
          <p:blipFill>
            <a:blip r:embed="rId2">
              <a:extLst>
                <a:ext uri="{28A0092B-C50C-407E-A947-70E740481C1C}">
                  <a14:useLocalDpi xmlns:a14="http://schemas.microsoft.com/office/drawing/2010/main" val="0"/>
                </a:ext>
              </a:extLst>
            </a:blip>
            <a:srcRect l="25793" t="9949" r="26369" b="9891"/>
            <a:stretch>
              <a:fillRect/>
            </a:stretch>
          </p:blipFill>
          <p:spPr bwMode="auto">
            <a:xfrm>
              <a:off x="7853319" y="1703648"/>
              <a:ext cx="969257" cy="1624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92" name="Picture 2" descr="D:\sxc033\Research\Data\Al2O3_Bulk\1_UnitCell\Images\Alpha_3.png"/>
            <p:cNvPicPr>
              <a:picLocks noChangeAspect="1" noChangeArrowheads="1"/>
            </p:cNvPicPr>
            <p:nvPr/>
          </p:nvPicPr>
          <p:blipFill>
            <a:blip r:embed="rId3">
              <a:extLst>
                <a:ext uri="{28A0092B-C50C-407E-A947-70E740481C1C}">
                  <a14:useLocalDpi xmlns:a14="http://schemas.microsoft.com/office/drawing/2010/main" val="0"/>
                </a:ext>
              </a:extLst>
            </a:blip>
            <a:srcRect l="3943" t="11089" r="4469" b="10641"/>
            <a:stretch>
              <a:fillRect/>
            </a:stretch>
          </p:blipFill>
          <p:spPr bwMode="auto">
            <a:xfrm>
              <a:off x="4487929" y="1800974"/>
              <a:ext cx="1371600" cy="879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93" name="Picture 4" descr="D:\sxc033\Research\Data\Al2O3_Bulk\1_UnitCell\Images\Gamma_3.png"/>
            <p:cNvPicPr>
              <a:picLocks noChangeAspect="1" noChangeArrowheads="1"/>
            </p:cNvPicPr>
            <p:nvPr/>
          </p:nvPicPr>
          <p:blipFill>
            <a:blip r:embed="rId4">
              <a:extLst>
                <a:ext uri="{28A0092B-C50C-407E-A947-70E740481C1C}">
                  <a14:useLocalDpi xmlns:a14="http://schemas.microsoft.com/office/drawing/2010/main" val="0"/>
                </a:ext>
              </a:extLst>
            </a:blip>
            <a:srcRect l="18735" t="6155" r="20573" b="7384"/>
            <a:stretch>
              <a:fillRect/>
            </a:stretch>
          </p:blipFill>
          <p:spPr bwMode="auto">
            <a:xfrm>
              <a:off x="6233857" y="1567338"/>
              <a:ext cx="1188720" cy="2540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94" name="Picture 8" descr="D:\sxc033\Research\Data\Al2O3_Bulk\1_UnitCell\Images\Theta_3.png"/>
            <p:cNvPicPr>
              <a:picLocks noChangeAspect="1" noChangeArrowheads="1"/>
            </p:cNvPicPr>
            <p:nvPr/>
          </p:nvPicPr>
          <p:blipFill>
            <a:blip r:embed="rId5">
              <a:extLst>
                <a:ext uri="{28A0092B-C50C-407E-A947-70E740481C1C}">
                  <a14:useLocalDpi xmlns:a14="http://schemas.microsoft.com/office/drawing/2010/main" val="0"/>
                </a:ext>
              </a:extLst>
            </a:blip>
            <a:srcRect l="13303" t="22334" r="13927" b="24004"/>
            <a:stretch>
              <a:fillRect/>
            </a:stretch>
          </p:blipFill>
          <p:spPr bwMode="auto">
            <a:xfrm>
              <a:off x="4383279" y="2979066"/>
              <a:ext cx="1645920" cy="910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3" name="Group 12"/>
          <p:cNvGrpSpPr>
            <a:grpSpLocks/>
          </p:cNvGrpSpPr>
          <p:nvPr/>
        </p:nvGrpSpPr>
        <p:grpSpPr bwMode="auto">
          <a:xfrm>
            <a:off x="6480573" y="2052638"/>
            <a:ext cx="2627709" cy="2006600"/>
            <a:chOff x="4383279" y="1567338"/>
            <a:chExt cx="4439297" cy="2540153"/>
          </a:xfrm>
        </p:grpSpPr>
        <p:pic>
          <p:nvPicPr>
            <p:cNvPr id="44087" name="Picture 9" descr="D:\sxc033\Research\Data\Al2O3_Bulk\1_UnitCell\Images\Theta_Centro1.png"/>
            <p:cNvPicPr>
              <a:picLocks noChangeAspect="1" noChangeArrowheads="1"/>
            </p:cNvPicPr>
            <p:nvPr/>
          </p:nvPicPr>
          <p:blipFill>
            <a:blip r:embed="rId6">
              <a:extLst>
                <a:ext uri="{28A0092B-C50C-407E-A947-70E740481C1C}">
                  <a14:useLocalDpi xmlns:a14="http://schemas.microsoft.com/office/drawing/2010/main" val="0"/>
                </a:ext>
              </a:extLst>
            </a:blip>
            <a:srcRect l="13303" t="22334" r="13927" b="24004"/>
            <a:stretch>
              <a:fillRect/>
            </a:stretch>
          </p:blipFill>
          <p:spPr bwMode="auto">
            <a:xfrm>
              <a:off x="4383279" y="2979068"/>
              <a:ext cx="1645920" cy="910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88" name="Picture 7" descr="D:\sxc033\Research\Data\Al2O3_Bulk\1_UnitCell\Images\Kappa_Centro1.png"/>
            <p:cNvPicPr>
              <a:picLocks noChangeAspect="1" noChangeArrowheads="1"/>
            </p:cNvPicPr>
            <p:nvPr/>
          </p:nvPicPr>
          <p:blipFill>
            <a:blip r:embed="rId7">
              <a:extLst>
                <a:ext uri="{28A0092B-C50C-407E-A947-70E740481C1C}">
                  <a14:useLocalDpi xmlns:a14="http://schemas.microsoft.com/office/drawing/2010/main" val="0"/>
                </a:ext>
              </a:extLst>
            </a:blip>
            <a:srcRect l="25793" t="9949" r="26369" b="9891"/>
            <a:stretch>
              <a:fillRect/>
            </a:stretch>
          </p:blipFill>
          <p:spPr bwMode="auto">
            <a:xfrm>
              <a:off x="7853319" y="1703648"/>
              <a:ext cx="969257" cy="1624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89" name="Picture 5" descr="D:\sxc033\Research\Data\Al2O3_Bulk\1_UnitCell\Images\Gamma_Centro1.png"/>
            <p:cNvPicPr>
              <a:picLocks noChangeAspect="1" noChangeArrowheads="1"/>
            </p:cNvPicPr>
            <p:nvPr/>
          </p:nvPicPr>
          <p:blipFill>
            <a:blip r:embed="rId8">
              <a:extLst>
                <a:ext uri="{28A0092B-C50C-407E-A947-70E740481C1C}">
                  <a14:useLocalDpi xmlns:a14="http://schemas.microsoft.com/office/drawing/2010/main" val="0"/>
                </a:ext>
              </a:extLst>
            </a:blip>
            <a:srcRect l="18735" t="6155" r="20573" b="7384"/>
            <a:stretch>
              <a:fillRect/>
            </a:stretch>
          </p:blipFill>
          <p:spPr bwMode="auto">
            <a:xfrm>
              <a:off x="6233857" y="1567338"/>
              <a:ext cx="1188720" cy="2540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90" name="Picture 3" descr="D:\sxc033\Research\Data\Al2O3_Bulk\1_UnitCell\Images\Alpha_Centro1.png"/>
            <p:cNvPicPr>
              <a:picLocks noChangeAspect="1" noChangeArrowheads="1"/>
            </p:cNvPicPr>
            <p:nvPr/>
          </p:nvPicPr>
          <p:blipFill>
            <a:blip r:embed="rId9">
              <a:extLst>
                <a:ext uri="{28A0092B-C50C-407E-A947-70E740481C1C}">
                  <a14:useLocalDpi xmlns:a14="http://schemas.microsoft.com/office/drawing/2010/main" val="0"/>
                </a:ext>
              </a:extLst>
            </a:blip>
            <a:srcRect l="3943" t="11089" r="4469" b="10641"/>
            <a:stretch>
              <a:fillRect/>
            </a:stretch>
          </p:blipFill>
          <p:spPr bwMode="auto">
            <a:xfrm>
              <a:off x="4487929" y="1800974"/>
              <a:ext cx="1371600" cy="879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035" name="Title 1"/>
          <p:cNvSpPr>
            <a:spLocks noGrp="1"/>
          </p:cNvSpPr>
          <p:nvPr>
            <p:ph type="title"/>
          </p:nvPr>
        </p:nvSpPr>
        <p:spPr>
          <a:xfrm>
            <a:off x="2152650" y="36515"/>
            <a:ext cx="7886700" cy="777875"/>
          </a:xfrm>
        </p:spPr>
        <p:txBody>
          <a:bodyPr>
            <a:normAutofit fontScale="90000"/>
          </a:bodyPr>
          <a:lstStyle/>
          <a:p>
            <a:pPr algn="ctr" eaLnBrk="1" hangingPunct="1"/>
            <a:r>
              <a:rPr lang="en-US" dirty="0">
                <a:latin typeface="Arial" charset="0"/>
              </a:rPr>
              <a:t> X-ray Diffraction of Bulk Alumina</a:t>
            </a:r>
          </a:p>
        </p:txBody>
      </p:sp>
      <p:sp>
        <p:nvSpPr>
          <p:cNvPr id="44036" name="Content Placeholder 2"/>
          <p:cNvSpPr>
            <a:spLocks noGrp="1"/>
          </p:cNvSpPr>
          <p:nvPr>
            <p:ph idx="1"/>
          </p:nvPr>
        </p:nvSpPr>
        <p:spPr>
          <a:xfrm>
            <a:off x="2152650" y="893765"/>
            <a:ext cx="7886700" cy="4351337"/>
          </a:xfrm>
        </p:spPr>
        <p:txBody>
          <a:bodyPr/>
          <a:lstStyle/>
          <a:p>
            <a:pPr marL="342900" lvl="1"/>
            <a:r>
              <a:rPr lang="en-US" dirty="0">
                <a:latin typeface="Calibri" charset="0"/>
              </a:rPr>
              <a:t>Characterization methods for non-cubic crystals in atomistic simulations are limited</a:t>
            </a:r>
          </a:p>
          <a:p>
            <a:pPr eaLnBrk="1" hangingPunct="1"/>
            <a:endParaRPr lang="en-US" dirty="0">
              <a:latin typeface="Calibri" charset="0"/>
            </a:endParaRPr>
          </a:p>
          <a:p>
            <a:pPr eaLnBrk="1" hangingPunct="1"/>
            <a:endParaRPr lang="en-US" dirty="0">
              <a:latin typeface="Calibri" charset="0"/>
            </a:endParaRPr>
          </a:p>
        </p:txBody>
      </p:sp>
      <p:sp>
        <p:nvSpPr>
          <p:cNvPr id="4" name="Content Placeholder 2"/>
          <p:cNvSpPr txBox="1">
            <a:spLocks/>
          </p:cNvSpPr>
          <p:nvPr/>
        </p:nvSpPr>
        <p:spPr bwMode="auto">
          <a:xfrm>
            <a:off x="1806236" y="1700215"/>
            <a:ext cx="4574324" cy="176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74295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lvl="2" eaLnBrk="1" hangingPunct="1">
              <a:spcBef>
                <a:spcPct val="20000"/>
              </a:spcBef>
              <a:buFont typeface="Courier New" charset="0"/>
              <a:buChar char="o"/>
            </a:pPr>
            <a:r>
              <a:rPr lang="en-US" sz="1800" dirty="0" err="1">
                <a:latin typeface="Arial" charset="0"/>
                <a:cs typeface="Arial" charset="0"/>
              </a:rPr>
              <a:t>Centrosymmetry</a:t>
            </a:r>
            <a:r>
              <a:rPr lang="en-US" sz="1800" dirty="0">
                <a:latin typeface="Arial" charset="0"/>
                <a:cs typeface="Arial" charset="0"/>
              </a:rPr>
              <a:t> analysis shows no clear differentiation between phases</a:t>
            </a:r>
          </a:p>
          <a:p>
            <a:pPr lvl="2" eaLnBrk="1" hangingPunct="1">
              <a:spcBef>
                <a:spcPct val="20000"/>
              </a:spcBef>
              <a:buFont typeface="Courier New" charset="0"/>
              <a:buChar char="o"/>
            </a:pPr>
            <a:r>
              <a:rPr lang="en-US" sz="1800" dirty="0">
                <a:latin typeface="Arial" charset="0"/>
                <a:cs typeface="Arial" charset="0"/>
              </a:rPr>
              <a:t>Radial distribution function cannot differentiate between transition phases</a:t>
            </a:r>
          </a:p>
        </p:txBody>
      </p:sp>
      <p:grpSp>
        <p:nvGrpSpPr>
          <p:cNvPr id="6" name="Group 5"/>
          <p:cNvGrpSpPr>
            <a:grpSpLocks/>
          </p:cNvGrpSpPr>
          <p:nvPr/>
        </p:nvGrpSpPr>
        <p:grpSpPr bwMode="auto">
          <a:xfrm>
            <a:off x="2697882" y="3340100"/>
            <a:ext cx="4027958" cy="2960738"/>
            <a:chOff x="3646738" y="3638550"/>
            <a:chExt cx="5370262" cy="2961219"/>
          </a:xfrm>
        </p:grpSpPr>
        <p:pic>
          <p:nvPicPr>
            <p:cNvPr id="44081"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0969" y="4172857"/>
              <a:ext cx="2057399" cy="21999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4082" name="Rectangle 7"/>
            <p:cNvSpPr>
              <a:spLocks noChangeArrowheads="1"/>
            </p:cNvSpPr>
            <p:nvPr/>
          </p:nvSpPr>
          <p:spPr bwMode="auto">
            <a:xfrm>
              <a:off x="3646738" y="6291942"/>
              <a:ext cx="2335283" cy="307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sz="1400">
                  <a:solidFill>
                    <a:srgbClr val="BE0F32"/>
                  </a:solidFill>
                  <a:latin typeface="Arial" charset="0"/>
                  <a:cs typeface="Arial" charset="0"/>
                </a:rPr>
                <a:t>(Santos et al. 2000)</a:t>
              </a:r>
            </a:p>
          </p:txBody>
        </p:sp>
        <p:sp>
          <p:nvSpPr>
            <p:cNvPr id="44083" name="Rectangle 8"/>
            <p:cNvSpPr>
              <a:spLocks noChangeArrowheads="1"/>
            </p:cNvSpPr>
            <p:nvPr/>
          </p:nvSpPr>
          <p:spPr bwMode="auto">
            <a:xfrm>
              <a:off x="6314697" y="6291942"/>
              <a:ext cx="2321492" cy="307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sz="1400">
                  <a:solidFill>
                    <a:srgbClr val="BE0F32"/>
                  </a:solidFill>
                  <a:latin typeface="Arial" charset="0"/>
                  <a:cs typeface="Arial" charset="0"/>
                </a:rPr>
                <a:t>(Ollivier et al. 1997)</a:t>
              </a:r>
            </a:p>
          </p:txBody>
        </p:sp>
        <p:sp>
          <p:nvSpPr>
            <p:cNvPr id="44084" name="Rectangle 9"/>
            <p:cNvSpPr>
              <a:spLocks noChangeArrowheads="1"/>
            </p:cNvSpPr>
            <p:nvPr/>
          </p:nvSpPr>
          <p:spPr bwMode="auto">
            <a:xfrm>
              <a:off x="3699976" y="3657600"/>
              <a:ext cx="2228807" cy="523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sz="1400">
                  <a:solidFill>
                    <a:srgbClr val="BE0F32"/>
                  </a:solidFill>
                  <a:latin typeface="Arial" charset="0"/>
                  <a:cs typeface="Arial" charset="0"/>
                </a:rPr>
                <a:t>XRD </a:t>
              </a:r>
            </a:p>
            <a:p>
              <a:pPr algn="ctr" eaLnBrk="1" hangingPunct="1"/>
              <a:r>
                <a:rPr lang="en-US" sz="1400">
                  <a:solidFill>
                    <a:srgbClr val="BE0F32"/>
                  </a:solidFill>
                  <a:latin typeface="Arial" charset="0"/>
                  <a:cs typeface="Arial" charset="0"/>
                </a:rPr>
                <a:t>of Alumina Phases</a:t>
              </a:r>
            </a:p>
          </p:txBody>
        </p:sp>
        <p:sp>
          <p:nvSpPr>
            <p:cNvPr id="44085" name="Rectangle 10"/>
            <p:cNvSpPr>
              <a:spLocks noChangeArrowheads="1"/>
            </p:cNvSpPr>
            <p:nvPr/>
          </p:nvSpPr>
          <p:spPr bwMode="auto">
            <a:xfrm>
              <a:off x="6005928" y="3638550"/>
              <a:ext cx="2939029" cy="6668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400">
                  <a:solidFill>
                    <a:srgbClr val="BE0F32"/>
                  </a:solidFill>
                  <a:latin typeface="Arial" charset="0"/>
                  <a:cs typeface="Arial" charset="0"/>
                </a:rPr>
                <a:t>SAED and HRTEM </a:t>
              </a:r>
            </a:p>
            <a:p>
              <a:pPr algn="ctr" eaLnBrk="1" hangingPunct="1"/>
              <a:r>
                <a:rPr lang="en-US" sz="1400">
                  <a:solidFill>
                    <a:srgbClr val="BE0F32"/>
                  </a:solidFill>
                  <a:latin typeface="Arial" charset="0"/>
                  <a:cs typeface="Arial" charset="0"/>
                </a:rPr>
                <a:t>of 120° twining in </a:t>
              </a:r>
              <a:r>
                <a:rPr lang="el-GR" sz="1400">
                  <a:solidFill>
                    <a:srgbClr val="BE0F32"/>
                  </a:solidFill>
                  <a:latin typeface="Arial" charset="0"/>
                  <a:cs typeface="Arial" charset="0"/>
                </a:rPr>
                <a:t>κ</a:t>
              </a:r>
              <a:r>
                <a:rPr lang="en-US" sz="1400">
                  <a:solidFill>
                    <a:srgbClr val="BE0F32"/>
                  </a:solidFill>
                  <a:latin typeface="Arial" charset="0"/>
                  <a:cs typeface="Arial" charset="0"/>
                </a:rPr>
                <a:t>-Al</a:t>
              </a:r>
              <a:r>
                <a:rPr lang="en-US" sz="1400" baseline="-25000">
                  <a:solidFill>
                    <a:srgbClr val="BE0F32"/>
                  </a:solidFill>
                  <a:latin typeface="Arial" charset="0"/>
                  <a:cs typeface="Arial" charset="0"/>
                </a:rPr>
                <a:t>2</a:t>
              </a:r>
              <a:r>
                <a:rPr lang="en-US" sz="1400">
                  <a:solidFill>
                    <a:srgbClr val="BE0F32"/>
                  </a:solidFill>
                  <a:latin typeface="Arial" charset="0"/>
                  <a:cs typeface="Arial" charset="0"/>
                </a:rPr>
                <a:t>O</a:t>
              </a:r>
              <a:r>
                <a:rPr lang="en-US" sz="1400" baseline="-25000">
                  <a:solidFill>
                    <a:srgbClr val="BE0F32"/>
                  </a:solidFill>
                  <a:latin typeface="Arial" charset="0"/>
                  <a:cs typeface="Arial" charset="0"/>
                </a:rPr>
                <a:t>3</a:t>
              </a:r>
            </a:p>
            <a:p>
              <a:pPr algn="ctr" eaLnBrk="1" hangingPunct="1"/>
              <a:endParaRPr lang="en-US" sz="1400" baseline="-25000">
                <a:solidFill>
                  <a:srgbClr val="BE0F32"/>
                </a:solidFill>
                <a:latin typeface="Arial" charset="0"/>
                <a:cs typeface="Arial" charset="0"/>
              </a:endParaRPr>
            </a:p>
          </p:txBody>
        </p:sp>
        <p:pic>
          <p:nvPicPr>
            <p:cNvPr id="44086" name="Picture 6"/>
            <p:cNvPicPr>
              <a:picLocks noChangeAspect="1" noChangeArrowheads="1"/>
            </p:cNvPicPr>
            <p:nvPr/>
          </p:nvPicPr>
          <p:blipFill>
            <a:blip r:embed="rId11">
              <a:extLst>
                <a:ext uri="{28A0092B-C50C-407E-A947-70E740481C1C}">
                  <a14:useLocalDpi xmlns:a14="http://schemas.microsoft.com/office/drawing/2010/main" val="0"/>
                </a:ext>
              </a:extLst>
            </a:blip>
            <a:srcRect l="5676" t="3735" r="3734" b="3552"/>
            <a:stretch>
              <a:fillRect/>
            </a:stretch>
          </p:blipFill>
          <p:spPr bwMode="auto">
            <a:xfrm>
              <a:off x="5933884" y="4121288"/>
              <a:ext cx="3083116" cy="21271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grpSp>
        <p:nvGrpSpPr>
          <p:cNvPr id="23" name="Group 22"/>
          <p:cNvGrpSpPr>
            <a:grpSpLocks/>
          </p:cNvGrpSpPr>
          <p:nvPr/>
        </p:nvGrpSpPr>
        <p:grpSpPr bwMode="auto">
          <a:xfrm>
            <a:off x="6380561" y="1911352"/>
            <a:ext cx="2778919" cy="2132013"/>
            <a:chOff x="4222809" y="1400420"/>
            <a:chExt cx="4692596" cy="2701673"/>
          </a:xfrm>
        </p:grpSpPr>
        <p:grpSp>
          <p:nvGrpSpPr>
            <p:cNvPr id="44069" name="Group 23"/>
            <p:cNvGrpSpPr>
              <a:grpSpLocks/>
            </p:cNvGrpSpPr>
            <p:nvPr/>
          </p:nvGrpSpPr>
          <p:grpSpPr bwMode="auto">
            <a:xfrm>
              <a:off x="4222809" y="2727226"/>
              <a:ext cx="1803452" cy="1171689"/>
              <a:chOff x="4433237" y="1623642"/>
              <a:chExt cx="1509626" cy="1068226"/>
            </a:xfrm>
          </p:grpSpPr>
          <p:sp>
            <p:nvSpPr>
              <p:cNvPr id="34" name="Rounded Rectangle 33"/>
              <p:cNvSpPr/>
              <p:nvPr/>
            </p:nvSpPr>
            <p:spPr bwMode="auto">
              <a:xfrm>
                <a:off x="4470262" y="1751008"/>
                <a:ext cx="1472601" cy="940859"/>
              </a:xfrm>
              <a:prstGeom prst="roundRect">
                <a:avLst>
                  <a:gd name="adj" fmla="val 8580"/>
                </a:avLst>
              </a:prstGeom>
              <a:noFill/>
              <a:ln>
                <a:solidFill>
                  <a:srgbClr val="CC99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742950" indent="-285750">
                  <a:spcBef>
                    <a:spcPct val="20000"/>
                  </a:spcBef>
                  <a:buFont typeface="Wingdings" pitchFamily="2" charset="2"/>
                  <a:buChar char="Ø"/>
                  <a:defRPr/>
                </a:pPr>
                <a:endParaRPr lang="en-US" sz="2000">
                  <a:solidFill>
                    <a:schemeClr val="tx1"/>
                  </a:solidFill>
                  <a:latin typeface="Arial" charset="0"/>
                </a:endParaRPr>
              </a:p>
            </p:txBody>
          </p:sp>
          <p:sp>
            <p:nvSpPr>
              <p:cNvPr id="44080" name="TextBox 34"/>
              <p:cNvSpPr txBox="1">
                <a:spLocks noChangeArrowheads="1"/>
              </p:cNvSpPr>
              <p:nvPr/>
            </p:nvSpPr>
            <p:spPr bwMode="auto">
              <a:xfrm>
                <a:off x="4433237" y="1623642"/>
                <a:ext cx="465072" cy="533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l-GR" b="1">
                    <a:solidFill>
                      <a:srgbClr val="CC9900"/>
                    </a:solidFill>
                    <a:latin typeface="Times" charset="0"/>
                  </a:rPr>
                  <a:t>θ</a:t>
                </a:r>
                <a:endParaRPr lang="en-US" b="1">
                  <a:solidFill>
                    <a:srgbClr val="CC9900"/>
                  </a:solidFill>
                  <a:latin typeface="Times" charset="0"/>
                </a:endParaRPr>
              </a:p>
            </p:txBody>
          </p:sp>
        </p:grpSp>
        <p:grpSp>
          <p:nvGrpSpPr>
            <p:cNvPr id="44070" name="Group 24"/>
            <p:cNvGrpSpPr>
              <a:grpSpLocks/>
            </p:cNvGrpSpPr>
            <p:nvPr/>
          </p:nvGrpSpPr>
          <p:grpSpPr bwMode="auto">
            <a:xfrm>
              <a:off x="4470400" y="1661274"/>
              <a:ext cx="1471679" cy="1056526"/>
              <a:chOff x="4470400" y="1661274"/>
              <a:chExt cx="1471679" cy="1056526"/>
            </a:xfrm>
          </p:grpSpPr>
          <p:sp>
            <p:nvSpPr>
              <p:cNvPr id="32" name="Rounded Rectangle 31"/>
              <p:cNvSpPr/>
              <p:nvPr/>
            </p:nvSpPr>
            <p:spPr bwMode="auto">
              <a:xfrm>
                <a:off x="4470105" y="1776603"/>
                <a:ext cx="1471714" cy="941461"/>
              </a:xfrm>
              <a:prstGeom prst="roundRect">
                <a:avLst>
                  <a:gd name="adj" fmla="val 8580"/>
                </a:avLst>
              </a:prstGeom>
              <a:noFill/>
              <a:ln>
                <a:solidFill>
                  <a:srgbClr val="BE0F3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742950" indent="-285750">
                  <a:spcBef>
                    <a:spcPct val="20000"/>
                  </a:spcBef>
                  <a:buFont typeface="Wingdings" pitchFamily="2" charset="2"/>
                  <a:buChar char="Ø"/>
                  <a:defRPr/>
                </a:pPr>
                <a:endParaRPr lang="en-US" sz="2000">
                  <a:solidFill>
                    <a:schemeClr val="tx1"/>
                  </a:solidFill>
                  <a:latin typeface="Arial" charset="0"/>
                </a:endParaRPr>
              </a:p>
            </p:txBody>
          </p:sp>
          <p:sp>
            <p:nvSpPr>
              <p:cNvPr id="44078" name="TextBox 32"/>
              <p:cNvSpPr txBox="1">
                <a:spLocks noChangeArrowheads="1"/>
              </p:cNvSpPr>
              <p:nvPr/>
            </p:nvSpPr>
            <p:spPr bwMode="auto">
              <a:xfrm>
                <a:off x="4475229" y="1661274"/>
                <a:ext cx="465071" cy="5848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l-GR" b="1">
                    <a:solidFill>
                      <a:srgbClr val="C00000"/>
                    </a:solidFill>
                    <a:latin typeface="Times" charset="0"/>
                  </a:rPr>
                  <a:t>α</a:t>
                </a:r>
                <a:endParaRPr lang="en-US" b="1">
                  <a:solidFill>
                    <a:srgbClr val="C00000"/>
                  </a:solidFill>
                  <a:latin typeface="Times" charset="0"/>
                </a:endParaRPr>
              </a:p>
            </p:txBody>
          </p:sp>
        </p:grpSp>
        <p:grpSp>
          <p:nvGrpSpPr>
            <p:cNvPr id="44071" name="Group 25"/>
            <p:cNvGrpSpPr>
              <a:grpSpLocks/>
            </p:cNvGrpSpPr>
            <p:nvPr/>
          </p:nvGrpSpPr>
          <p:grpSpPr bwMode="auto">
            <a:xfrm>
              <a:off x="6072789" y="1400420"/>
              <a:ext cx="1503598" cy="2701673"/>
              <a:chOff x="4439031" y="1633590"/>
              <a:chExt cx="1503598" cy="1033165"/>
            </a:xfrm>
          </p:grpSpPr>
          <p:sp>
            <p:nvSpPr>
              <p:cNvPr id="30" name="Rounded Rectangle 29"/>
              <p:cNvSpPr/>
              <p:nvPr/>
            </p:nvSpPr>
            <p:spPr bwMode="auto">
              <a:xfrm>
                <a:off x="4470915" y="1697442"/>
                <a:ext cx="1471714" cy="969313"/>
              </a:xfrm>
              <a:prstGeom prst="roundRect">
                <a:avLst>
                  <a:gd name="adj" fmla="val 8580"/>
                </a:avLst>
              </a:prstGeom>
              <a:noFill/>
              <a:ln>
                <a:solidFill>
                  <a:srgbClr val="0066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742950" indent="-285750">
                  <a:spcBef>
                    <a:spcPct val="20000"/>
                  </a:spcBef>
                  <a:buFont typeface="Wingdings" pitchFamily="2" charset="2"/>
                  <a:buChar char="Ø"/>
                  <a:defRPr/>
                </a:pPr>
                <a:endParaRPr lang="en-US" sz="2000">
                  <a:solidFill>
                    <a:schemeClr val="tx1"/>
                  </a:solidFill>
                  <a:latin typeface="Arial" charset="0"/>
                </a:endParaRPr>
              </a:p>
            </p:txBody>
          </p:sp>
          <p:sp>
            <p:nvSpPr>
              <p:cNvPr id="44076" name="TextBox 30"/>
              <p:cNvSpPr txBox="1">
                <a:spLocks noChangeArrowheads="1"/>
              </p:cNvSpPr>
              <p:nvPr/>
            </p:nvSpPr>
            <p:spPr bwMode="auto">
              <a:xfrm>
                <a:off x="4439031" y="1633590"/>
                <a:ext cx="465071" cy="223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l-GR" b="1">
                    <a:solidFill>
                      <a:srgbClr val="006600"/>
                    </a:solidFill>
                    <a:latin typeface="Times" charset="0"/>
                  </a:rPr>
                  <a:t>γ</a:t>
                </a:r>
                <a:endParaRPr lang="en-US" b="1">
                  <a:solidFill>
                    <a:srgbClr val="006600"/>
                  </a:solidFill>
                  <a:latin typeface="Times" charset="0"/>
                </a:endParaRPr>
              </a:p>
            </p:txBody>
          </p:sp>
        </p:grpSp>
        <p:grpSp>
          <p:nvGrpSpPr>
            <p:cNvPr id="44072" name="Group 26"/>
            <p:cNvGrpSpPr>
              <a:grpSpLocks/>
            </p:cNvGrpSpPr>
            <p:nvPr/>
          </p:nvGrpSpPr>
          <p:grpSpPr bwMode="auto">
            <a:xfrm>
              <a:off x="7603055" y="1424558"/>
              <a:ext cx="1312350" cy="1947298"/>
              <a:chOff x="4404549" y="1609595"/>
              <a:chExt cx="1537530" cy="1057538"/>
            </a:xfrm>
          </p:grpSpPr>
          <p:sp>
            <p:nvSpPr>
              <p:cNvPr id="28" name="Rounded Rectangle 27"/>
              <p:cNvSpPr/>
              <p:nvPr/>
            </p:nvSpPr>
            <p:spPr bwMode="auto">
              <a:xfrm>
                <a:off x="4469880" y="1696996"/>
                <a:ext cx="1472199" cy="970138"/>
              </a:xfrm>
              <a:prstGeom prst="roundRect">
                <a:avLst>
                  <a:gd name="adj" fmla="val 8580"/>
                </a:avLst>
              </a:prstGeom>
              <a:noFill/>
              <a:ln>
                <a:solidFill>
                  <a:srgbClr val="000066"/>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742950" indent="-285750">
                  <a:spcBef>
                    <a:spcPct val="20000"/>
                  </a:spcBef>
                  <a:buFont typeface="Wingdings" pitchFamily="2" charset="2"/>
                  <a:buChar char="Ø"/>
                  <a:defRPr/>
                </a:pPr>
                <a:endParaRPr lang="en-US" sz="2000">
                  <a:solidFill>
                    <a:schemeClr val="tx1"/>
                  </a:solidFill>
                  <a:latin typeface="Arial" charset="0"/>
                </a:endParaRPr>
              </a:p>
            </p:txBody>
          </p:sp>
          <p:sp>
            <p:nvSpPr>
              <p:cNvPr id="44074" name="TextBox 28"/>
              <p:cNvSpPr txBox="1">
                <a:spLocks noChangeArrowheads="1"/>
              </p:cNvSpPr>
              <p:nvPr/>
            </p:nvSpPr>
            <p:spPr bwMode="auto">
              <a:xfrm>
                <a:off x="4404549" y="1609595"/>
                <a:ext cx="465073" cy="317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l-GR" b="1">
                    <a:solidFill>
                      <a:srgbClr val="000066"/>
                    </a:solidFill>
                    <a:latin typeface="Times" charset="0"/>
                  </a:rPr>
                  <a:t>κ</a:t>
                </a:r>
                <a:endParaRPr lang="en-US" b="1">
                  <a:solidFill>
                    <a:srgbClr val="000066"/>
                  </a:solidFill>
                  <a:latin typeface="Times" charset="0"/>
                </a:endParaRPr>
              </a:p>
            </p:txBody>
          </p:sp>
        </p:grpSp>
      </p:grpSp>
      <p:grpSp>
        <p:nvGrpSpPr>
          <p:cNvPr id="36" name="Group 35"/>
          <p:cNvGrpSpPr>
            <a:grpSpLocks/>
          </p:cNvGrpSpPr>
          <p:nvPr/>
        </p:nvGrpSpPr>
        <p:grpSpPr bwMode="auto">
          <a:xfrm>
            <a:off x="8535592" y="3679826"/>
            <a:ext cx="1015603" cy="743974"/>
            <a:chOff x="5263986" y="2494134"/>
            <a:chExt cx="1716096" cy="942669"/>
          </a:xfrm>
        </p:grpSpPr>
        <p:grpSp>
          <p:nvGrpSpPr>
            <p:cNvPr id="44056" name="Group 36"/>
            <p:cNvGrpSpPr>
              <a:grpSpLocks/>
            </p:cNvGrpSpPr>
            <p:nvPr/>
          </p:nvGrpSpPr>
          <p:grpSpPr bwMode="auto">
            <a:xfrm rot="10800000">
              <a:off x="5605919" y="2809362"/>
              <a:ext cx="1107563" cy="143882"/>
              <a:chOff x="2511495" y="4253702"/>
              <a:chExt cx="451664" cy="109870"/>
            </a:xfrm>
          </p:grpSpPr>
          <p:cxnSp>
            <p:nvCxnSpPr>
              <p:cNvPr id="45" name="Straight Connector 44"/>
              <p:cNvCxnSpPr/>
              <p:nvPr/>
            </p:nvCxnSpPr>
            <p:spPr>
              <a:xfrm>
                <a:off x="2966408" y="4260222"/>
                <a:ext cx="0" cy="10905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515174" y="4260222"/>
                <a:ext cx="0" cy="10905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622650" y="4260222"/>
                <a:ext cx="0" cy="10905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736689" y="4260222"/>
                <a:ext cx="0" cy="10905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851548" y="4260222"/>
                <a:ext cx="0" cy="10905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4057" name="Picture 2" descr="D:\sxc033\Research\Data\Al2O3_Bulk\1_UnitCell\Images\Gamma_Centro2.png"/>
            <p:cNvPicPr>
              <a:picLocks noChangeAspect="1" noChangeArrowheads="1"/>
            </p:cNvPicPr>
            <p:nvPr/>
          </p:nvPicPr>
          <p:blipFill>
            <a:blip r:embed="rId12">
              <a:extLst>
                <a:ext uri="{28A0092B-C50C-407E-A947-70E740481C1C}">
                  <a14:useLocalDpi xmlns:a14="http://schemas.microsoft.com/office/drawing/2010/main" val="0"/>
                </a:ext>
              </a:extLst>
            </a:blip>
            <a:srcRect l="94154" t="4889" r="751" b="74770"/>
            <a:stretch>
              <a:fillRect/>
            </a:stretch>
          </p:blipFill>
          <p:spPr bwMode="auto">
            <a:xfrm rot="5400000">
              <a:off x="6057518" y="2259012"/>
              <a:ext cx="194163" cy="1162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58" name="TextBox 38"/>
            <p:cNvSpPr txBox="1">
              <a:spLocks noChangeArrowheads="1"/>
            </p:cNvSpPr>
            <p:nvPr/>
          </p:nvSpPr>
          <p:spPr bwMode="auto">
            <a:xfrm>
              <a:off x="5263986" y="2494134"/>
              <a:ext cx="1695202" cy="506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a:latin typeface="Arial" charset="0"/>
                </a:rPr>
                <a:t>Centrosymmetry(Å</a:t>
              </a:r>
              <a:r>
                <a:rPr lang="en-US" sz="1000" baseline="30000">
                  <a:latin typeface="Arial" charset="0"/>
                </a:rPr>
                <a:t>2</a:t>
              </a:r>
              <a:r>
                <a:rPr lang="en-US" sz="1000">
                  <a:latin typeface="Arial" charset="0"/>
                </a:rPr>
                <a:t>)</a:t>
              </a:r>
            </a:p>
          </p:txBody>
        </p:sp>
        <p:sp>
          <p:nvSpPr>
            <p:cNvPr id="44059" name="TextBox 39"/>
            <p:cNvSpPr txBox="1">
              <a:spLocks noChangeArrowheads="1"/>
            </p:cNvSpPr>
            <p:nvPr/>
          </p:nvSpPr>
          <p:spPr bwMode="auto">
            <a:xfrm>
              <a:off x="5478083" y="2890838"/>
              <a:ext cx="228600" cy="331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latin typeface="Arial" charset="0"/>
                </a:rPr>
                <a:t>0</a:t>
              </a:r>
            </a:p>
          </p:txBody>
        </p:sp>
        <p:sp>
          <p:nvSpPr>
            <p:cNvPr id="44060" name="TextBox 40"/>
            <p:cNvSpPr txBox="1">
              <a:spLocks noChangeArrowheads="1"/>
            </p:cNvSpPr>
            <p:nvPr/>
          </p:nvSpPr>
          <p:spPr bwMode="auto">
            <a:xfrm>
              <a:off x="6499629" y="2890838"/>
              <a:ext cx="480453" cy="545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latin typeface="Arial" charset="0"/>
                </a:rPr>
                <a:t>20</a:t>
              </a:r>
            </a:p>
          </p:txBody>
        </p:sp>
        <p:sp>
          <p:nvSpPr>
            <p:cNvPr id="44061" name="TextBox 41"/>
            <p:cNvSpPr txBox="1">
              <a:spLocks noChangeArrowheads="1"/>
            </p:cNvSpPr>
            <p:nvPr/>
          </p:nvSpPr>
          <p:spPr bwMode="auto">
            <a:xfrm>
              <a:off x="5731652" y="2890838"/>
              <a:ext cx="381001" cy="331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latin typeface="Arial" charset="0"/>
                </a:rPr>
                <a:t>5</a:t>
              </a:r>
            </a:p>
          </p:txBody>
        </p:sp>
        <p:sp>
          <p:nvSpPr>
            <p:cNvPr id="44062" name="TextBox 42"/>
            <p:cNvSpPr txBox="1">
              <a:spLocks noChangeArrowheads="1"/>
            </p:cNvSpPr>
            <p:nvPr/>
          </p:nvSpPr>
          <p:spPr bwMode="auto">
            <a:xfrm>
              <a:off x="5954327" y="2890838"/>
              <a:ext cx="466744" cy="545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latin typeface="Arial" charset="0"/>
                </a:rPr>
                <a:t>10</a:t>
              </a:r>
            </a:p>
          </p:txBody>
        </p:sp>
        <p:sp>
          <p:nvSpPr>
            <p:cNvPr id="44063" name="TextBox 43"/>
            <p:cNvSpPr txBox="1">
              <a:spLocks noChangeArrowheads="1"/>
            </p:cNvSpPr>
            <p:nvPr/>
          </p:nvSpPr>
          <p:spPr bwMode="auto">
            <a:xfrm>
              <a:off x="6232116" y="2890838"/>
              <a:ext cx="438506" cy="545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latin typeface="Arial" charset="0"/>
                </a:rPr>
                <a:t>15</a:t>
              </a:r>
            </a:p>
          </p:txBody>
        </p:sp>
      </p:grpSp>
      <p:grpSp>
        <p:nvGrpSpPr>
          <p:cNvPr id="50" name="Group 49"/>
          <p:cNvGrpSpPr>
            <a:grpSpLocks/>
          </p:cNvGrpSpPr>
          <p:nvPr/>
        </p:nvGrpSpPr>
        <p:grpSpPr bwMode="auto">
          <a:xfrm>
            <a:off x="6890148" y="4084640"/>
            <a:ext cx="2259806" cy="2162175"/>
            <a:chOff x="5673019" y="4314825"/>
            <a:chExt cx="3013781" cy="2162175"/>
          </a:xfrm>
        </p:grpSpPr>
        <p:grpSp>
          <p:nvGrpSpPr>
            <p:cNvPr id="44051" name="Group 50"/>
            <p:cNvGrpSpPr>
              <a:grpSpLocks/>
            </p:cNvGrpSpPr>
            <p:nvPr/>
          </p:nvGrpSpPr>
          <p:grpSpPr bwMode="auto">
            <a:xfrm>
              <a:off x="5673019" y="4586703"/>
              <a:ext cx="3013781" cy="1890297"/>
              <a:chOff x="710776" y="3271837"/>
              <a:chExt cx="3861224" cy="2421828"/>
            </a:xfrm>
          </p:grpSpPr>
          <p:pic>
            <p:nvPicPr>
              <p:cNvPr id="44053" name="Picture 52"/>
              <p:cNvPicPr>
                <a:picLocks noChangeAspect="1"/>
              </p:cNvPicPr>
              <p:nvPr/>
            </p:nvPicPr>
            <p:blipFill>
              <a:blip r:embed="rId13">
                <a:extLst>
                  <a:ext uri="{28A0092B-C50C-407E-A947-70E740481C1C}">
                    <a14:useLocalDpi xmlns:a14="http://schemas.microsoft.com/office/drawing/2010/main" val="0"/>
                  </a:ext>
                </a:extLst>
              </a:blip>
              <a:srcRect l="10170" t="21951" r="5196" b="-2"/>
              <a:stretch>
                <a:fillRect/>
              </a:stretch>
            </p:blipFill>
            <p:spPr bwMode="auto">
              <a:xfrm>
                <a:off x="710776" y="3376793"/>
                <a:ext cx="3861224" cy="2316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54" name="Rectangle 53"/>
              <p:cNvSpPr>
                <a:spLocks noChangeArrowheads="1"/>
              </p:cNvSpPr>
              <p:nvPr/>
            </p:nvSpPr>
            <p:spPr bwMode="auto">
              <a:xfrm>
                <a:off x="4395785" y="3965466"/>
                <a:ext cx="152400" cy="396986"/>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742950" indent="-285750">
                  <a:spcBef>
                    <a:spcPct val="20000"/>
                  </a:spcBef>
                  <a:buFont typeface="Wingdings" charset="0"/>
                  <a:buChar char="Ø"/>
                </a:pPr>
                <a:endParaRPr lang="en-US" sz="2000">
                  <a:latin typeface="Arial" charset="0"/>
                </a:endParaRPr>
              </a:p>
            </p:txBody>
          </p:sp>
          <p:sp>
            <p:nvSpPr>
              <p:cNvPr id="44055" name="Rectangle 54"/>
              <p:cNvSpPr>
                <a:spLocks noChangeArrowheads="1"/>
              </p:cNvSpPr>
              <p:nvPr/>
            </p:nvSpPr>
            <p:spPr bwMode="auto">
              <a:xfrm>
                <a:off x="835818" y="3271837"/>
                <a:ext cx="3538728" cy="2090737"/>
              </a:xfrm>
              <a:prstGeom prst="rect">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742950" indent="-285750">
                  <a:spcBef>
                    <a:spcPct val="20000"/>
                  </a:spcBef>
                  <a:buFont typeface="Wingdings" charset="0"/>
                  <a:buChar char="Ø"/>
                </a:pPr>
                <a:endParaRPr lang="en-US" sz="2000">
                  <a:latin typeface="Arial" charset="0"/>
                </a:endParaRPr>
              </a:p>
            </p:txBody>
          </p:sp>
        </p:grpSp>
        <p:sp>
          <p:nvSpPr>
            <p:cNvPr id="44052" name="TextBox 51"/>
            <p:cNvSpPr txBox="1">
              <a:spLocks noChangeArrowheads="1"/>
            </p:cNvSpPr>
            <p:nvPr/>
          </p:nvSpPr>
          <p:spPr bwMode="auto">
            <a:xfrm>
              <a:off x="5770617" y="4314825"/>
              <a:ext cx="281858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400" b="1">
                  <a:latin typeface="Arial" charset="0"/>
                </a:rPr>
                <a:t>Radial Distribution Functions</a:t>
              </a:r>
            </a:p>
          </p:txBody>
        </p:sp>
      </p:grpSp>
      <p:sp>
        <p:nvSpPr>
          <p:cNvPr id="56" name="TextBox 55"/>
          <p:cNvSpPr txBox="1">
            <a:spLocks noChangeArrowheads="1"/>
          </p:cNvSpPr>
          <p:nvPr/>
        </p:nvSpPr>
        <p:spPr bwMode="auto">
          <a:xfrm>
            <a:off x="7472258" y="1435429"/>
            <a:ext cx="117871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400" b="1" dirty="0">
                <a:latin typeface="Arial" charset="0"/>
              </a:rPr>
              <a:t>Alumina Phases</a:t>
            </a:r>
          </a:p>
        </p:txBody>
      </p:sp>
      <p:sp>
        <p:nvSpPr>
          <p:cNvPr id="57" name="Rectangle 56"/>
          <p:cNvSpPr/>
          <p:nvPr/>
        </p:nvSpPr>
        <p:spPr>
          <a:xfrm>
            <a:off x="7063979" y="4741864"/>
            <a:ext cx="2432447" cy="1938992"/>
          </a:xfrm>
          <a:prstGeom prst="rect">
            <a:avLst/>
          </a:prstGeom>
          <a:noFill/>
          <a:ln>
            <a:solidFill>
              <a:srgbClr val="BE0F32"/>
            </a:solidFill>
          </a:ln>
        </p:spPr>
        <p:style>
          <a:lnRef idx="2">
            <a:schemeClr val="accent6"/>
          </a:lnRef>
          <a:fillRef idx="1">
            <a:schemeClr val="lt1"/>
          </a:fillRef>
          <a:effectRef idx="0">
            <a:schemeClr val="accent6"/>
          </a:effectRef>
          <a:fontRef idx="minor">
            <a:schemeClr val="dk1"/>
          </a:fontRef>
        </p:style>
        <p:txBody>
          <a:bodyPr>
            <a:spAutoFit/>
          </a:bodyPr>
          <a:lstStyle/>
          <a:p>
            <a:pPr marL="0" lvl="1" algn="ctr">
              <a:defRPr/>
            </a:pPr>
            <a:r>
              <a:rPr lang="en-US" sz="2000" dirty="0">
                <a:latin typeface="Arial" pitchFamily="34" charset="0"/>
                <a:cs typeface="Arial" pitchFamily="34" charset="0"/>
              </a:rPr>
              <a:t>Our objective is to develop an atomistic method to compute x-ray and electron diffraction patterns</a:t>
            </a:r>
          </a:p>
        </p:txBody>
      </p:sp>
      <p:grpSp>
        <p:nvGrpSpPr>
          <p:cNvPr id="58" name="Group 57"/>
          <p:cNvGrpSpPr>
            <a:grpSpLocks/>
          </p:cNvGrpSpPr>
          <p:nvPr/>
        </p:nvGrpSpPr>
        <p:grpSpPr bwMode="auto">
          <a:xfrm>
            <a:off x="4992291" y="2282825"/>
            <a:ext cx="2667000" cy="2438400"/>
            <a:chOff x="3048000" y="2429754"/>
            <a:chExt cx="3557171" cy="2437481"/>
          </a:xfrm>
        </p:grpSpPr>
        <p:sp>
          <p:nvSpPr>
            <p:cNvPr id="59" name="Arc 58"/>
            <p:cNvSpPr/>
            <p:nvPr/>
          </p:nvSpPr>
          <p:spPr bwMode="auto">
            <a:xfrm rot="5400000">
              <a:off x="3607845" y="1869909"/>
              <a:ext cx="2437481" cy="3557171"/>
            </a:xfrm>
            <a:prstGeom prst="arc">
              <a:avLst>
                <a:gd name="adj1" fmla="val 17371005"/>
                <a:gd name="adj2" fmla="val 20214224"/>
              </a:avLst>
            </a:prstGeom>
            <a:ln w="76200">
              <a:headEnd type="triangle" w="med" len="med"/>
              <a:tailEnd type="triangle" w="med" len="med"/>
            </a:ln>
          </p:spPr>
          <p:style>
            <a:lnRef idx="1">
              <a:schemeClr val="accent5"/>
            </a:lnRef>
            <a:fillRef idx="0">
              <a:schemeClr val="accent5"/>
            </a:fillRef>
            <a:effectRef idx="0">
              <a:schemeClr val="accent5"/>
            </a:effectRef>
            <a:fontRef idx="minor">
              <a:schemeClr val="tx1"/>
            </a:fontRef>
          </p:style>
          <p:txBody>
            <a:bodyPr/>
            <a:lstStyle/>
            <a:p>
              <a:pPr marL="742950" indent="-285750">
                <a:spcBef>
                  <a:spcPct val="20000"/>
                </a:spcBef>
                <a:buFont typeface="Wingdings" pitchFamily="2" charset="2"/>
                <a:buChar char="Ø"/>
                <a:defRPr/>
              </a:pPr>
              <a:endParaRPr lang="en-US" sz="2000">
                <a:latin typeface="Arial" charset="0"/>
              </a:endParaRPr>
            </a:p>
          </p:txBody>
        </p:sp>
        <p:sp>
          <p:nvSpPr>
            <p:cNvPr id="60" name="Rectangle 59"/>
            <p:cNvSpPr/>
            <p:nvPr/>
          </p:nvSpPr>
          <p:spPr>
            <a:xfrm rot="20104673">
              <a:off x="5815923" y="4519704"/>
              <a:ext cx="201679" cy="22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Freeform 60"/>
            <p:cNvSpPr/>
            <p:nvPr/>
          </p:nvSpPr>
          <p:spPr>
            <a:xfrm rot="3487342">
              <a:off x="5679445" y="4643467"/>
              <a:ext cx="260252" cy="44465"/>
            </a:xfrm>
            <a:custGeom>
              <a:avLst/>
              <a:gdLst>
                <a:gd name="connsiteX0" fmla="*/ 0 w 260350"/>
                <a:gd name="connsiteY0" fmla="*/ 88900 h 89022"/>
                <a:gd name="connsiteX1" fmla="*/ 57150 w 260350"/>
                <a:gd name="connsiteY1" fmla="*/ 0 h 89022"/>
                <a:gd name="connsiteX2" fmla="*/ 184150 w 260350"/>
                <a:gd name="connsiteY2" fmla="*/ 88900 h 89022"/>
                <a:gd name="connsiteX3" fmla="*/ 247650 w 260350"/>
                <a:gd name="connsiteY3" fmla="*/ 19050 h 89022"/>
                <a:gd name="connsiteX4" fmla="*/ 260350 w 260350"/>
                <a:gd name="connsiteY4" fmla="*/ 6350 h 8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 h="89022">
                  <a:moveTo>
                    <a:pt x="0" y="88900"/>
                  </a:moveTo>
                  <a:cubicBezTo>
                    <a:pt x="13229" y="44450"/>
                    <a:pt x="26458" y="0"/>
                    <a:pt x="57150" y="0"/>
                  </a:cubicBezTo>
                  <a:cubicBezTo>
                    <a:pt x="87842" y="0"/>
                    <a:pt x="152400" y="85725"/>
                    <a:pt x="184150" y="88900"/>
                  </a:cubicBezTo>
                  <a:cubicBezTo>
                    <a:pt x="215900" y="92075"/>
                    <a:pt x="234950" y="32808"/>
                    <a:pt x="247650" y="19050"/>
                  </a:cubicBezTo>
                  <a:cubicBezTo>
                    <a:pt x="260350" y="5292"/>
                    <a:pt x="260350" y="5821"/>
                    <a:pt x="260350" y="6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Freeform 61"/>
            <p:cNvSpPr/>
            <p:nvPr/>
          </p:nvSpPr>
          <p:spPr>
            <a:xfrm rot="3487342">
              <a:off x="5877154" y="4522068"/>
              <a:ext cx="260252" cy="46053"/>
            </a:xfrm>
            <a:custGeom>
              <a:avLst/>
              <a:gdLst>
                <a:gd name="connsiteX0" fmla="*/ 0 w 260350"/>
                <a:gd name="connsiteY0" fmla="*/ 88900 h 89022"/>
                <a:gd name="connsiteX1" fmla="*/ 57150 w 260350"/>
                <a:gd name="connsiteY1" fmla="*/ 0 h 89022"/>
                <a:gd name="connsiteX2" fmla="*/ 184150 w 260350"/>
                <a:gd name="connsiteY2" fmla="*/ 88900 h 89022"/>
                <a:gd name="connsiteX3" fmla="*/ 247650 w 260350"/>
                <a:gd name="connsiteY3" fmla="*/ 19050 h 89022"/>
                <a:gd name="connsiteX4" fmla="*/ 260350 w 260350"/>
                <a:gd name="connsiteY4" fmla="*/ 6350 h 8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 h="89022">
                  <a:moveTo>
                    <a:pt x="0" y="88900"/>
                  </a:moveTo>
                  <a:cubicBezTo>
                    <a:pt x="13229" y="44450"/>
                    <a:pt x="26458" y="0"/>
                    <a:pt x="57150" y="0"/>
                  </a:cubicBezTo>
                  <a:cubicBezTo>
                    <a:pt x="87842" y="0"/>
                    <a:pt x="152400" y="85725"/>
                    <a:pt x="184150" y="88900"/>
                  </a:cubicBezTo>
                  <a:cubicBezTo>
                    <a:pt x="215900" y="92075"/>
                    <a:pt x="234950" y="32808"/>
                    <a:pt x="247650" y="19050"/>
                  </a:cubicBezTo>
                  <a:cubicBezTo>
                    <a:pt x="260350" y="5292"/>
                    <a:pt x="260350" y="5821"/>
                    <a:pt x="260350" y="6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44045" name="Picture 6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9510652" y="6005515"/>
            <a:ext cx="1081088"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6" name="Picture 6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24001" y="6005515"/>
            <a:ext cx="884635" cy="725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9828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8505"/>
          </a:xfrm>
        </p:spPr>
        <p:txBody>
          <a:bodyPr>
            <a:normAutofit fontScale="90000"/>
          </a:bodyPr>
          <a:lstStyle/>
          <a:p>
            <a:pPr algn="ctr"/>
            <a:r>
              <a:rPr lang="en-US" dirty="0" smtClean="0"/>
              <a:t>Authentication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332" y="1544129"/>
            <a:ext cx="6007667" cy="36317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09" y="1544129"/>
            <a:ext cx="5518591" cy="3631720"/>
          </a:xfrm>
          <a:prstGeom prst="rect">
            <a:avLst/>
          </a:prstGeom>
        </p:spPr>
      </p:pic>
    </p:spTree>
    <p:extLst>
      <p:ext uri="{BB962C8B-B14F-4D97-AF65-F5344CB8AC3E}">
        <p14:creationId xmlns:p14="http://schemas.microsoft.com/office/powerpoint/2010/main" val="1686663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389368"/>
          </a:xfrm>
        </p:spPr>
        <p:txBody>
          <a:bodyPr>
            <a:normAutofit fontScale="90000"/>
          </a:bodyPr>
          <a:lstStyle/>
          <a:p>
            <a:pPr algn="ctr"/>
            <a:r>
              <a:rPr lang="en-US" dirty="0" smtClean="0"/>
              <a:t> Input Preparation</a:t>
            </a:r>
            <a:endParaRPr lang="en-US" dirty="0"/>
          </a:p>
        </p:txBody>
      </p:sp>
      <p:pic>
        <p:nvPicPr>
          <p:cNvPr id="7" name="Picture 6" descr="Screen Shot 2015-02-13 at 10.07.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382" y="692185"/>
            <a:ext cx="3659271" cy="2904883"/>
          </a:xfrm>
          <a:prstGeom prst="rect">
            <a:avLst/>
          </a:prstGeom>
        </p:spPr>
      </p:pic>
      <p:pic>
        <p:nvPicPr>
          <p:cNvPr id="8" name="Picture 7" descr="Screen Shot 2015-02-13 at 10.10.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702" y="692185"/>
            <a:ext cx="4315099" cy="3153945"/>
          </a:xfrm>
          <a:prstGeom prst="rect">
            <a:avLst/>
          </a:prstGeom>
        </p:spPr>
      </p:pic>
      <p:pic>
        <p:nvPicPr>
          <p:cNvPr id="9" name="Picture 8" descr="BatchScript.bm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381" y="3984390"/>
            <a:ext cx="3976742" cy="2742159"/>
          </a:xfrm>
          <a:prstGeom prst="rect">
            <a:avLst/>
          </a:prstGeom>
        </p:spPr>
      </p:pic>
      <p:sp>
        <p:nvSpPr>
          <p:cNvPr id="11" name="TextBox 10"/>
          <p:cNvSpPr txBox="1"/>
          <p:nvPr/>
        </p:nvSpPr>
        <p:spPr>
          <a:xfrm>
            <a:off x="2242488" y="3597067"/>
            <a:ext cx="2489641" cy="369332"/>
          </a:xfrm>
          <a:prstGeom prst="rect">
            <a:avLst/>
          </a:prstGeom>
          <a:noFill/>
        </p:spPr>
        <p:txBody>
          <a:bodyPr wrap="square" rtlCol="0">
            <a:spAutoFit/>
          </a:bodyPr>
          <a:lstStyle/>
          <a:p>
            <a:r>
              <a:rPr lang="en-US" dirty="0"/>
              <a:t>Molecular Editor </a:t>
            </a:r>
          </a:p>
        </p:txBody>
      </p:sp>
      <p:sp>
        <p:nvSpPr>
          <p:cNvPr id="12" name="TextBox 11"/>
          <p:cNvSpPr txBox="1"/>
          <p:nvPr/>
        </p:nvSpPr>
        <p:spPr>
          <a:xfrm>
            <a:off x="6870881" y="3966399"/>
            <a:ext cx="2924075" cy="369332"/>
          </a:xfrm>
          <a:prstGeom prst="rect">
            <a:avLst/>
          </a:prstGeom>
          <a:noFill/>
        </p:spPr>
        <p:txBody>
          <a:bodyPr wrap="square" rtlCol="0">
            <a:spAutoFit/>
          </a:bodyPr>
          <a:lstStyle/>
          <a:p>
            <a:r>
              <a:rPr lang="en-US" dirty="0"/>
              <a:t>Gaussian Input Generator</a:t>
            </a:r>
          </a:p>
        </p:txBody>
      </p:sp>
      <p:sp>
        <p:nvSpPr>
          <p:cNvPr id="14" name="TextBox 13"/>
          <p:cNvSpPr txBox="1"/>
          <p:nvPr/>
        </p:nvSpPr>
        <p:spPr>
          <a:xfrm>
            <a:off x="5651124" y="5038461"/>
            <a:ext cx="2489641" cy="646331"/>
          </a:xfrm>
          <a:prstGeom prst="rect">
            <a:avLst/>
          </a:prstGeom>
          <a:noFill/>
        </p:spPr>
        <p:txBody>
          <a:bodyPr wrap="square" rtlCol="0">
            <a:spAutoFit/>
          </a:bodyPr>
          <a:lstStyle/>
          <a:p>
            <a:r>
              <a:rPr lang="en-US" dirty="0"/>
              <a:t>Script based multiple input ingester </a:t>
            </a:r>
          </a:p>
        </p:txBody>
      </p:sp>
      <p:pic>
        <p:nvPicPr>
          <p:cNvPr id="1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42331"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45677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3777"/>
          </a:xfrm>
        </p:spPr>
        <p:txBody>
          <a:bodyPr>
            <a:noAutofit/>
          </a:bodyPr>
          <a:lstStyle/>
          <a:p>
            <a:pPr algn="ctr"/>
            <a:r>
              <a:rPr lang="en-US" sz="3200" dirty="0" smtClean="0"/>
              <a:t>Jamberoo Molecular Editor</a:t>
            </a:r>
            <a:br>
              <a:rPr lang="en-US" sz="3200" dirty="0" smtClean="0"/>
            </a:br>
            <a:r>
              <a:rPr lang="en-US" sz="3200" dirty="0" smtClean="0"/>
              <a:t> with Gaussian09  Application Editor GUI</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54" y="1425844"/>
            <a:ext cx="6374827" cy="4921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381" y="1425844"/>
            <a:ext cx="5527217" cy="4921600"/>
          </a:xfrm>
          <a:prstGeom prst="rect">
            <a:avLst/>
          </a:prstGeom>
        </p:spPr>
      </p:pic>
    </p:spTree>
    <p:extLst>
      <p:ext uri="{BB962C8B-B14F-4D97-AF65-F5344CB8AC3E}">
        <p14:creationId xmlns:p14="http://schemas.microsoft.com/office/powerpoint/2010/main" val="71325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6875"/>
          </a:xfrm>
        </p:spPr>
        <p:txBody>
          <a:bodyPr>
            <a:normAutofit fontScale="90000"/>
          </a:bodyPr>
          <a:lstStyle/>
          <a:p>
            <a:pPr algn="ctr"/>
            <a:r>
              <a:rPr lang="en-US" dirty="0" smtClean="0"/>
              <a:t>Jamberoo Amber MD Interface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4722242"/>
            <a:ext cx="6324600" cy="213575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95735"/>
            <a:ext cx="5511132" cy="20935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337" y="4722242"/>
            <a:ext cx="5787189" cy="224222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753" y="2365040"/>
            <a:ext cx="6063247" cy="235720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2922" y="935409"/>
            <a:ext cx="5818604" cy="221661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2761666"/>
            <a:ext cx="5511132" cy="1960576"/>
          </a:xfrm>
          <a:prstGeom prst="rect">
            <a:avLst/>
          </a:prstGeom>
        </p:spPr>
      </p:pic>
    </p:spTree>
    <p:extLst>
      <p:ext uri="{BB962C8B-B14F-4D97-AF65-F5344CB8AC3E}">
        <p14:creationId xmlns:p14="http://schemas.microsoft.com/office/powerpoint/2010/main" val="626061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2"/>
          <p:cNvSpPr>
            <a:spLocks noGrp="1" noChangeArrowheads="1"/>
          </p:cNvSpPr>
          <p:nvPr>
            <p:ph type="title"/>
          </p:nvPr>
        </p:nvSpPr>
        <p:spPr>
          <a:xfrm>
            <a:off x="2057400" y="381000"/>
            <a:ext cx="8229600" cy="457200"/>
          </a:xfrm>
        </p:spPr>
        <p:txBody>
          <a:bodyPr>
            <a:normAutofit fontScale="90000"/>
          </a:bodyPr>
          <a:lstStyle/>
          <a:p>
            <a:pPr algn="ctr" eaLnBrk="1" hangingPunct="1"/>
            <a:r>
              <a:rPr lang="en-US" sz="2800" dirty="0">
                <a:latin typeface="Helvetica" charset="0"/>
              </a:rPr>
              <a:t>Job Editor with system dynamic data</a:t>
            </a:r>
          </a:p>
        </p:txBody>
      </p:sp>
      <p:pic>
        <p:nvPicPr>
          <p:cNvPr id="142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990600"/>
            <a:ext cx="78486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23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00" y="2514601"/>
            <a:ext cx="3467100" cy="383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2342" name="Picture 7" descr="grid_chem_logo_no_gri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913438"/>
            <a:ext cx="1828800" cy="944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06604"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2957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5"/>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981200" y="914400"/>
            <a:ext cx="8128000" cy="5105400"/>
          </a:xfrm>
        </p:spPr>
      </p:pic>
      <p:sp>
        <p:nvSpPr>
          <p:cNvPr id="144388" name="Rectangle 2"/>
          <p:cNvSpPr>
            <a:spLocks noGrp="1" noChangeArrowheads="1"/>
          </p:cNvSpPr>
          <p:nvPr>
            <p:ph type="title"/>
          </p:nvPr>
        </p:nvSpPr>
        <p:spPr>
          <a:xfrm>
            <a:off x="1981200" y="228600"/>
            <a:ext cx="8229600" cy="609600"/>
          </a:xfrm>
        </p:spPr>
        <p:txBody>
          <a:bodyPr/>
          <a:lstStyle/>
          <a:p>
            <a:pPr algn="ctr" eaLnBrk="1" hangingPunct="1"/>
            <a:r>
              <a:rPr lang="en-US" sz="2800" dirty="0">
                <a:latin typeface="Helvetica" charset="0"/>
              </a:rPr>
              <a:t>Job Monitoring</a:t>
            </a:r>
          </a:p>
        </p:txBody>
      </p:sp>
      <p:pic>
        <p:nvPicPr>
          <p:cNvPr id="144389" name="Picture 6" descr="grid_chem_logo_no_gri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913438"/>
            <a:ext cx="1828800" cy="944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5" name="Object 3"/>
          <p:cNvGraphicFramePr>
            <a:graphicFrameLocks noChangeAspect="1"/>
          </p:cNvGraphicFramePr>
          <p:nvPr>
            <p:extLst/>
          </p:nvPr>
        </p:nvGraphicFramePr>
        <p:xfrm>
          <a:off x="2086429" y="2156861"/>
          <a:ext cx="2532743" cy="1526140"/>
        </p:xfrm>
        <a:graphic>
          <a:graphicData uri="http://schemas.openxmlformats.org/presentationml/2006/ole">
            <mc:AlternateContent xmlns:mc="http://schemas.openxmlformats.org/markup-compatibility/2006">
              <mc:Choice xmlns:v="urn:schemas-microsoft-com:vml" Requires="v">
                <p:oleObj spid="_x0000_s1039" name="Bitmap Image" r:id="rId6" imgW="4791744" imgH="2876190" progId="Paint.Picture">
                  <p:embed/>
                </p:oleObj>
              </mc:Choice>
              <mc:Fallback>
                <p:oleObj name="Bitmap Image" r:id="rId6" imgW="4791744" imgH="2876190"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981" t="1633" r="981"/>
                      <a:stretch>
                        <a:fillRect/>
                      </a:stretch>
                    </p:blipFill>
                    <p:spPr bwMode="auto">
                      <a:xfrm>
                        <a:off x="2086429" y="2156861"/>
                        <a:ext cx="2532743" cy="1526140"/>
                      </a:xfrm>
                      <a:prstGeom prst="rect">
                        <a:avLst/>
                      </a:prstGeom>
                      <a:noFill/>
                      <a:ln>
                        <a:noFill/>
                      </a:ln>
                      <a:effectLst/>
                      <a:extLst/>
                    </p:spPr>
                  </p:pic>
                </p:oleObj>
              </mc:Fallback>
            </mc:AlternateContent>
          </a:graphicData>
        </a:graphic>
      </p:graphicFrame>
      <p:pic>
        <p:nvPicPr>
          <p:cNvPr id="6"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6429" y="3683002"/>
            <a:ext cx="1658257" cy="1495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06604"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86718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7086"/>
          </a:xfrm>
        </p:spPr>
        <p:txBody>
          <a:bodyPr>
            <a:normAutofit fontScale="90000"/>
          </a:bodyPr>
          <a:lstStyle/>
          <a:p>
            <a:pPr algn="ctr"/>
            <a:r>
              <a:rPr lang="en-US" dirty="0" smtClean="0"/>
              <a:t>MD Application Interfaces based on GenApp</a:t>
            </a:r>
            <a:endParaRPr lang="en-US" dirty="0"/>
          </a:p>
        </p:txBody>
      </p:sp>
      <p:sp>
        <p:nvSpPr>
          <p:cNvPr id="3" name="Content Placeholder 2"/>
          <p:cNvSpPr>
            <a:spLocks noGrp="1"/>
          </p:cNvSpPr>
          <p:nvPr>
            <p:ph idx="1"/>
          </p:nvPr>
        </p:nvSpPr>
        <p:spPr>
          <a:xfrm>
            <a:off x="838200" y="842212"/>
            <a:ext cx="10515600" cy="5334751"/>
          </a:xfrm>
        </p:spPr>
        <p:txBody>
          <a:bodyPr/>
          <a:lstStyle/>
          <a:p>
            <a:r>
              <a:rPr lang="en-US" dirty="0" smtClean="0">
                <a:hlinkClick r:id="rId2"/>
              </a:rPr>
              <a:t>https://somo.chem.utk.edu/parammd/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 y="1530713"/>
            <a:ext cx="11216520" cy="4894150"/>
          </a:xfrm>
          <a:prstGeom prst="rect">
            <a:avLst/>
          </a:prstGeom>
        </p:spPr>
      </p:pic>
    </p:spTree>
    <p:extLst>
      <p:ext uri="{BB962C8B-B14F-4D97-AF65-F5344CB8AC3E}">
        <p14:creationId xmlns:p14="http://schemas.microsoft.com/office/powerpoint/2010/main" val="16000128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p:cNvSpPr>
          <p:nvPr>
            <p:ph type="body" idx="4294967295"/>
          </p:nvPr>
        </p:nvSpPr>
        <p:spPr>
          <a:xfrm>
            <a:off x="1752600" y="1600200"/>
            <a:ext cx="3810000" cy="4495800"/>
          </a:xfrm>
        </p:spPr>
        <p:txBody>
          <a:bodyPr>
            <a:normAutofit lnSpcReduction="10000"/>
          </a:bodyPr>
          <a:lstStyle/>
          <a:p>
            <a:r>
              <a:rPr lang="en-US" altLang="en-US" sz="1500" dirty="0"/>
              <a:t>GROMACSIMUM is a graphical user interface for popular molecular dynamics package, GROMACS. GROMACSIMUM’s combined accuracy and speed make possible long time molecular dynamics simulations.</a:t>
            </a:r>
          </a:p>
          <a:p>
            <a:r>
              <a:rPr lang="en-US" altLang="en-US" sz="1500" dirty="0"/>
              <a:t>Seamlessly integrated with newly developed GUI interfaces, GROMACSIMUM provides comprehensive setup, simulation, analysis and job submission tools.</a:t>
            </a:r>
          </a:p>
          <a:p>
            <a:r>
              <a:rPr lang="en-US" altLang="en-US" sz="1500" dirty="0"/>
              <a:t>With its highly visual, easy-to-use  interface, GROMACSIMUM guides you through each stage of the MD simulation process; in guiding your project workflow, its user friendly environment directs you to a successful outcome.</a:t>
            </a:r>
          </a:p>
          <a:p>
            <a:r>
              <a:rPr lang="en-US" altLang="en-US" sz="1500" dirty="0"/>
              <a:t>Users inexperienced in MD can work along </a:t>
            </a:r>
            <a:r>
              <a:rPr lang="en-US" altLang="en-US" sz="1500"/>
              <a:t>prepared workflows, </a:t>
            </a:r>
            <a:r>
              <a:rPr lang="en-US" altLang="en-US" sz="1500" dirty="0"/>
              <a:t>while experts may enjoy a significant relief from the tedium of typing and scripting. </a:t>
            </a:r>
            <a:r>
              <a:rPr lang="en-US" altLang="en-US" sz="1600" dirty="0">
                <a:latin typeface="Arial" panose="020B0604020202020204" pitchFamily="34" charset="0"/>
              </a:rPr>
              <a:t/>
            </a:r>
            <a:br>
              <a:rPr lang="en-US" altLang="en-US" sz="1600" dirty="0">
                <a:latin typeface="Arial" panose="020B0604020202020204" pitchFamily="34" charset="0"/>
              </a:rPr>
            </a:br>
            <a:r>
              <a:rPr lang="en-US" sz="2400" dirty="0"/>
              <a:t> </a:t>
            </a:r>
          </a:p>
          <a:p>
            <a:endParaRPr lang="en-US" sz="2400" dirty="0"/>
          </a:p>
        </p:txBody>
      </p:sp>
      <p:sp>
        <p:nvSpPr>
          <p:cNvPr id="6147" name="Rectangle 4"/>
          <p:cNvSpPr>
            <a:spLocks noChangeArrowheads="1"/>
          </p:cNvSpPr>
          <p:nvPr/>
        </p:nvSpPr>
        <p:spPr bwMode="auto">
          <a:xfrm>
            <a:off x="1524000" y="762000"/>
            <a:ext cx="8915400" cy="707886"/>
          </a:xfrm>
          <a:prstGeom prst="rect">
            <a:avLst/>
          </a:prstGeom>
          <a:noFill/>
          <a:ln w="9525">
            <a:noFill/>
            <a:miter lim="800000"/>
            <a:headEnd/>
            <a:tailEnd/>
          </a:ln>
        </p:spPr>
        <p:txBody>
          <a:bodyPr wrap="square">
            <a:spAutoFit/>
          </a:bodyPr>
          <a:lstStyle/>
          <a:p>
            <a:pPr algn="ctr" eaLnBrk="0" hangingPunct="0">
              <a:spcBef>
                <a:spcPct val="20000"/>
              </a:spcBef>
              <a:buFont typeface="Arial" charset="0"/>
              <a:buNone/>
            </a:pPr>
            <a:r>
              <a:rPr lang="en-US" sz="4000" b="1" dirty="0">
                <a:solidFill>
                  <a:srgbClr val="23639D"/>
                </a:solidFill>
                <a:effectLst>
                  <a:outerShdw blurRad="38100" dist="38100" dir="2700000" algn="tl">
                    <a:srgbClr val="000000">
                      <a:alpha val="43137"/>
                    </a:srgbClr>
                  </a:outerShdw>
                </a:effectLst>
                <a:latin typeface="Calibri" pitchFamily="34" charset="0"/>
              </a:rPr>
              <a:t>What is </a:t>
            </a:r>
            <a:r>
              <a:rPr lang="en-US" sz="4000" b="1" i="1" dirty="0">
                <a:solidFill>
                  <a:srgbClr val="23639D"/>
                </a:solidFill>
                <a:effectLst>
                  <a:outerShdw blurRad="38100" dist="38100" dir="2700000" algn="tl">
                    <a:srgbClr val="000000">
                      <a:alpha val="43137"/>
                    </a:srgbClr>
                  </a:outerShdw>
                </a:effectLst>
                <a:latin typeface="Calibri" pitchFamily="34" charset="0"/>
              </a:rPr>
              <a:t>GROMACSIMUM ?</a:t>
            </a:r>
          </a:p>
        </p:txBody>
      </p:sp>
      <p:pic>
        <p:nvPicPr>
          <p:cNvPr id="2" name="Picture 1"/>
          <p:cNvPicPr>
            <a:picLocks noChangeAspect="1"/>
          </p:cNvPicPr>
          <p:nvPr/>
        </p:nvPicPr>
        <p:blipFill>
          <a:blip r:embed="rId3"/>
          <a:stretch>
            <a:fillRect/>
          </a:stretch>
        </p:blipFill>
        <p:spPr>
          <a:xfrm>
            <a:off x="5791201" y="2057400"/>
            <a:ext cx="4437857" cy="3291744"/>
          </a:xfrm>
          <a:prstGeom prst="rect">
            <a:avLst/>
          </a:prstGeom>
        </p:spPr>
      </p:pic>
    </p:spTree>
    <p:extLst>
      <p:ext uri="{BB962C8B-B14F-4D97-AF65-F5344CB8AC3E}">
        <p14:creationId xmlns:p14="http://schemas.microsoft.com/office/powerpoint/2010/main" val="852431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7086"/>
          </a:xfrm>
        </p:spPr>
        <p:txBody>
          <a:bodyPr>
            <a:normAutofit fontScale="90000"/>
          </a:bodyPr>
          <a:lstStyle/>
          <a:p>
            <a:pPr algn="ctr"/>
            <a:r>
              <a:rPr lang="en-US" dirty="0" smtClean="0"/>
              <a:t>MD Application Interfaces based on GenApp</a:t>
            </a:r>
            <a:endParaRPr lang="en-US" dirty="0"/>
          </a:p>
        </p:txBody>
      </p:sp>
      <p:sp>
        <p:nvSpPr>
          <p:cNvPr id="3" name="Content Placeholder 2"/>
          <p:cNvSpPr>
            <a:spLocks noGrp="1"/>
          </p:cNvSpPr>
          <p:nvPr>
            <p:ph idx="1"/>
          </p:nvPr>
        </p:nvSpPr>
        <p:spPr>
          <a:xfrm>
            <a:off x="838200" y="842212"/>
            <a:ext cx="10515600" cy="5334751"/>
          </a:xfrm>
        </p:spPr>
        <p:txBody>
          <a:bodyPr/>
          <a:lstStyle/>
          <a:p>
            <a:r>
              <a:rPr lang="en-US" dirty="0" smtClean="0">
                <a:hlinkClick r:id="rId2"/>
              </a:rPr>
              <a:t>https://somo.chem.utk.edu/parammd/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 y="1530713"/>
            <a:ext cx="11216520" cy="4894150"/>
          </a:xfrm>
          <a:prstGeom prst="rect">
            <a:avLst/>
          </a:prstGeom>
        </p:spPr>
      </p:pic>
    </p:spTree>
    <p:extLst>
      <p:ext uri="{BB962C8B-B14F-4D97-AF65-F5344CB8AC3E}">
        <p14:creationId xmlns:p14="http://schemas.microsoft.com/office/powerpoint/2010/main" val="881520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6875"/>
          </a:xfrm>
        </p:spPr>
        <p:txBody>
          <a:bodyPr>
            <a:normAutofit fontScale="90000"/>
          </a:bodyPr>
          <a:lstStyle/>
          <a:p>
            <a:pPr algn="ctr"/>
            <a:r>
              <a:rPr lang="en-US" dirty="0" smtClean="0"/>
              <a:t>Jamberoo Amber MD Interface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4722242"/>
            <a:ext cx="6324600" cy="213575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95735"/>
            <a:ext cx="5511132" cy="20935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337" y="4722242"/>
            <a:ext cx="5787189" cy="224222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753" y="2365040"/>
            <a:ext cx="6063247" cy="235720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2922" y="935409"/>
            <a:ext cx="5818604" cy="221661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2761666"/>
            <a:ext cx="5511132" cy="1960576"/>
          </a:xfrm>
          <a:prstGeom prst="rect">
            <a:avLst/>
          </a:prstGeom>
        </p:spPr>
      </p:pic>
    </p:spTree>
    <p:extLst>
      <p:ext uri="{BB962C8B-B14F-4D97-AF65-F5344CB8AC3E}">
        <p14:creationId xmlns:p14="http://schemas.microsoft.com/office/powerpoint/2010/main" val="195574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653778" y="7940"/>
            <a:ext cx="9014222" cy="504825"/>
          </a:xfrm>
        </p:spPr>
        <p:txBody>
          <a:bodyPr rtlCol="0">
            <a:noAutofit/>
          </a:bodyPr>
          <a:lstStyle/>
          <a:p>
            <a:pPr algn="ctr">
              <a:defRPr/>
            </a:pPr>
            <a:r>
              <a:rPr lang="en-US" altLang="en-US" sz="3200" dirty="0">
                <a:solidFill>
                  <a:schemeClr val="accent6">
                    <a:lumMod val="50000"/>
                  </a:schemeClr>
                </a:solidFill>
                <a:latin typeface="Arial" panose="020B0604020202020204" pitchFamily="34" charset="0"/>
                <a:ea typeface="ＭＳ Ｐゴシック" panose="020B0600070205080204" pitchFamily="34" charset="-128"/>
                <a:cs typeface="Arial" panose="020B0604020202020204" pitchFamily="34" charset="0"/>
              </a:rPr>
              <a:t>Application: Phase Identification in Alumina</a:t>
            </a:r>
          </a:p>
        </p:txBody>
      </p:sp>
      <p:sp>
        <p:nvSpPr>
          <p:cNvPr id="45058" name="Content Placeholder 2"/>
          <p:cNvSpPr>
            <a:spLocks noGrp="1"/>
          </p:cNvSpPr>
          <p:nvPr>
            <p:ph idx="1"/>
          </p:nvPr>
        </p:nvSpPr>
        <p:spPr>
          <a:xfrm>
            <a:off x="1653778" y="877888"/>
            <a:ext cx="4120754" cy="1277872"/>
          </a:xfrm>
        </p:spPr>
        <p:txBody>
          <a:bodyPr/>
          <a:lstStyle/>
          <a:p>
            <a:pPr eaLnBrk="1" hangingPunct="1"/>
            <a:r>
              <a:rPr lang="en-US" sz="2400" b="1" dirty="0">
                <a:latin typeface="Calibri" charset="0"/>
              </a:rPr>
              <a:t>Virtual diffraction can distinguish between alumina phases</a:t>
            </a:r>
          </a:p>
          <a:p>
            <a:pPr marL="457200" lvl="1" indent="0">
              <a:buNone/>
            </a:pPr>
            <a:endParaRPr lang="en-US" dirty="0">
              <a:latin typeface="Calibri" charset="0"/>
            </a:endParaRPr>
          </a:p>
        </p:txBody>
      </p:sp>
      <p:grpSp>
        <p:nvGrpSpPr>
          <p:cNvPr id="45059" name="Group 11"/>
          <p:cNvGrpSpPr>
            <a:grpSpLocks/>
          </p:cNvGrpSpPr>
          <p:nvPr/>
        </p:nvGrpSpPr>
        <p:grpSpPr bwMode="auto">
          <a:xfrm>
            <a:off x="5819775" y="917577"/>
            <a:ext cx="3306366" cy="2481263"/>
            <a:chOff x="4204283" y="972652"/>
            <a:chExt cx="4680528" cy="2634675"/>
          </a:xfrm>
        </p:grpSpPr>
        <p:grpSp>
          <p:nvGrpSpPr>
            <p:cNvPr id="45120" name="Group 36"/>
            <p:cNvGrpSpPr>
              <a:grpSpLocks/>
            </p:cNvGrpSpPr>
            <p:nvPr/>
          </p:nvGrpSpPr>
          <p:grpSpPr bwMode="auto">
            <a:xfrm>
              <a:off x="4352689" y="1067174"/>
              <a:ext cx="4439297" cy="2540153"/>
              <a:chOff x="4383279" y="1567338"/>
              <a:chExt cx="4439297" cy="2540153"/>
            </a:xfrm>
          </p:grpSpPr>
          <p:pic>
            <p:nvPicPr>
              <p:cNvPr id="45129" name="Picture 6" descr="D:\sxc033\Research\Data\Al2O3_Bulk\1_UnitCell\Images\Kappa_3.png"/>
              <p:cNvPicPr>
                <a:picLocks noChangeAspect="1" noChangeArrowheads="1"/>
              </p:cNvPicPr>
              <p:nvPr/>
            </p:nvPicPr>
            <p:blipFill>
              <a:blip r:embed="rId2">
                <a:extLst>
                  <a:ext uri="{28A0092B-C50C-407E-A947-70E740481C1C}">
                    <a14:useLocalDpi xmlns:a14="http://schemas.microsoft.com/office/drawing/2010/main" val="0"/>
                  </a:ext>
                </a:extLst>
              </a:blip>
              <a:srcRect l="25793" t="9949" r="26369" b="9891"/>
              <a:stretch>
                <a:fillRect/>
              </a:stretch>
            </p:blipFill>
            <p:spPr bwMode="auto">
              <a:xfrm>
                <a:off x="7853319" y="1703648"/>
                <a:ext cx="969257" cy="1624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30" name="Picture 2" descr="D:\sxc033\Research\Data\Al2O3_Bulk\1_UnitCell\Images\Alpha_3.png"/>
              <p:cNvPicPr>
                <a:picLocks noChangeAspect="1" noChangeArrowheads="1"/>
              </p:cNvPicPr>
              <p:nvPr/>
            </p:nvPicPr>
            <p:blipFill>
              <a:blip r:embed="rId3">
                <a:extLst>
                  <a:ext uri="{28A0092B-C50C-407E-A947-70E740481C1C}">
                    <a14:useLocalDpi xmlns:a14="http://schemas.microsoft.com/office/drawing/2010/main" val="0"/>
                  </a:ext>
                </a:extLst>
              </a:blip>
              <a:srcRect l="3943" t="11089" r="4469" b="10641"/>
              <a:stretch>
                <a:fillRect/>
              </a:stretch>
            </p:blipFill>
            <p:spPr bwMode="auto">
              <a:xfrm>
                <a:off x="4487929" y="1800974"/>
                <a:ext cx="1371600" cy="879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31" name="Picture 4" descr="D:\sxc033\Research\Data\Al2O3_Bulk\1_UnitCell\Images\Gamma_3.png"/>
              <p:cNvPicPr>
                <a:picLocks noChangeAspect="1" noChangeArrowheads="1"/>
              </p:cNvPicPr>
              <p:nvPr/>
            </p:nvPicPr>
            <p:blipFill>
              <a:blip r:embed="rId4">
                <a:extLst>
                  <a:ext uri="{28A0092B-C50C-407E-A947-70E740481C1C}">
                    <a14:useLocalDpi xmlns:a14="http://schemas.microsoft.com/office/drawing/2010/main" val="0"/>
                  </a:ext>
                </a:extLst>
              </a:blip>
              <a:srcRect l="18735" t="6155" r="20573" b="7384"/>
              <a:stretch>
                <a:fillRect/>
              </a:stretch>
            </p:blipFill>
            <p:spPr bwMode="auto">
              <a:xfrm>
                <a:off x="6233857" y="1567338"/>
                <a:ext cx="1188720" cy="2540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32" name="Picture 8" descr="D:\sxc033\Research\Data\Al2O3_Bulk\1_UnitCell\Images\Theta_3.png"/>
              <p:cNvPicPr>
                <a:picLocks noChangeAspect="1" noChangeArrowheads="1"/>
              </p:cNvPicPr>
              <p:nvPr/>
            </p:nvPicPr>
            <p:blipFill>
              <a:blip r:embed="rId5">
                <a:extLst>
                  <a:ext uri="{28A0092B-C50C-407E-A947-70E740481C1C}">
                    <a14:useLocalDpi xmlns:a14="http://schemas.microsoft.com/office/drawing/2010/main" val="0"/>
                  </a:ext>
                </a:extLst>
              </a:blip>
              <a:srcRect l="13303" t="22334" r="13927" b="24004"/>
              <a:stretch>
                <a:fillRect/>
              </a:stretch>
            </p:blipFill>
            <p:spPr bwMode="auto">
              <a:xfrm>
                <a:off x="4383279" y="2979066"/>
                <a:ext cx="1645920" cy="910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9" name="Rounded Rectangle 48"/>
            <p:cNvSpPr/>
            <p:nvPr/>
          </p:nvSpPr>
          <p:spPr bwMode="auto">
            <a:xfrm>
              <a:off x="4236307" y="2365001"/>
              <a:ext cx="1757936" cy="1033305"/>
            </a:xfrm>
            <a:prstGeom prst="roundRect">
              <a:avLst>
                <a:gd name="adj" fmla="val 0"/>
              </a:avLst>
            </a:prstGeom>
            <a:noFill/>
            <a:ln>
              <a:solidFill>
                <a:srgbClr val="CC99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742950" indent="-285750">
                <a:spcBef>
                  <a:spcPct val="20000"/>
                </a:spcBef>
                <a:buFont typeface="Wingdings" pitchFamily="2" charset="2"/>
                <a:buChar char="Ø"/>
                <a:defRPr/>
              </a:pPr>
              <a:endParaRPr lang="en-US" sz="2000">
                <a:solidFill>
                  <a:schemeClr val="tx1"/>
                </a:solidFill>
                <a:latin typeface="Arial" charset="0"/>
              </a:endParaRPr>
            </a:p>
          </p:txBody>
        </p:sp>
        <p:sp>
          <p:nvSpPr>
            <p:cNvPr id="45122" name="TextBox 49"/>
            <p:cNvSpPr txBox="1">
              <a:spLocks noChangeArrowheads="1"/>
            </p:cNvSpPr>
            <p:nvPr/>
          </p:nvSpPr>
          <p:spPr bwMode="auto">
            <a:xfrm>
              <a:off x="4204283" y="2287391"/>
              <a:ext cx="555590" cy="490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l-GR" b="1">
                  <a:solidFill>
                    <a:srgbClr val="CC9900"/>
                  </a:solidFill>
                  <a:latin typeface="Times" charset="0"/>
                </a:rPr>
                <a:t>θ</a:t>
              </a:r>
              <a:endParaRPr lang="en-US" b="1">
                <a:solidFill>
                  <a:srgbClr val="CC9900"/>
                </a:solidFill>
                <a:latin typeface="Times" charset="0"/>
              </a:endParaRPr>
            </a:p>
          </p:txBody>
        </p:sp>
        <p:sp>
          <p:nvSpPr>
            <p:cNvPr id="47" name="Rounded Rectangle 46"/>
            <p:cNvSpPr/>
            <p:nvPr/>
          </p:nvSpPr>
          <p:spPr bwMode="auto">
            <a:xfrm>
              <a:off x="4440248" y="1276069"/>
              <a:ext cx="1471409" cy="942280"/>
            </a:xfrm>
            <a:prstGeom prst="roundRect">
              <a:avLst>
                <a:gd name="adj" fmla="val 0"/>
              </a:avLst>
            </a:prstGeom>
            <a:noFill/>
            <a:ln>
              <a:solidFill>
                <a:srgbClr val="BE0F3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742950" indent="-285750">
                <a:spcBef>
                  <a:spcPct val="20000"/>
                </a:spcBef>
                <a:buFont typeface="Wingdings" pitchFamily="2" charset="2"/>
                <a:buChar char="Ø"/>
                <a:defRPr/>
              </a:pPr>
              <a:endParaRPr lang="en-US" sz="2000">
                <a:solidFill>
                  <a:schemeClr val="tx1"/>
                </a:solidFill>
                <a:latin typeface="Arial" charset="0"/>
              </a:endParaRPr>
            </a:p>
          </p:txBody>
        </p:sp>
        <p:sp>
          <p:nvSpPr>
            <p:cNvPr id="45124" name="TextBox 47"/>
            <p:cNvSpPr txBox="1">
              <a:spLocks noChangeArrowheads="1"/>
            </p:cNvSpPr>
            <p:nvPr/>
          </p:nvSpPr>
          <p:spPr bwMode="auto">
            <a:xfrm>
              <a:off x="4444639" y="1161110"/>
              <a:ext cx="465071" cy="490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l-GR" b="1">
                  <a:solidFill>
                    <a:srgbClr val="BE0F32"/>
                  </a:solidFill>
                  <a:latin typeface="Times" charset="0"/>
                </a:rPr>
                <a:t>α</a:t>
              </a:r>
              <a:endParaRPr lang="en-US" b="1">
                <a:solidFill>
                  <a:srgbClr val="BE0F32"/>
                </a:solidFill>
                <a:latin typeface="Times" charset="0"/>
              </a:endParaRPr>
            </a:p>
          </p:txBody>
        </p:sp>
        <p:sp>
          <p:nvSpPr>
            <p:cNvPr id="45" name="Rounded Rectangle 44"/>
            <p:cNvSpPr/>
            <p:nvPr/>
          </p:nvSpPr>
          <p:spPr bwMode="auto">
            <a:xfrm>
              <a:off x="6073461" y="1067049"/>
              <a:ext cx="1471408" cy="2535221"/>
            </a:xfrm>
            <a:prstGeom prst="roundRect">
              <a:avLst>
                <a:gd name="adj" fmla="val 0"/>
              </a:avLst>
            </a:prstGeom>
            <a:noFill/>
            <a:ln>
              <a:solidFill>
                <a:srgbClr val="0066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742950" indent="-285750">
                <a:spcBef>
                  <a:spcPct val="20000"/>
                </a:spcBef>
                <a:buFont typeface="Wingdings" pitchFamily="2" charset="2"/>
                <a:buChar char="Ø"/>
                <a:defRPr/>
              </a:pPr>
              <a:endParaRPr lang="en-US" sz="2000">
                <a:solidFill>
                  <a:schemeClr val="tx1"/>
                </a:solidFill>
                <a:latin typeface="Arial" charset="0"/>
              </a:endParaRPr>
            </a:p>
          </p:txBody>
        </p:sp>
        <p:sp>
          <p:nvSpPr>
            <p:cNvPr id="45126" name="TextBox 45"/>
            <p:cNvSpPr txBox="1">
              <a:spLocks noChangeArrowheads="1"/>
            </p:cNvSpPr>
            <p:nvPr/>
          </p:nvSpPr>
          <p:spPr bwMode="auto">
            <a:xfrm>
              <a:off x="6078397" y="972652"/>
              <a:ext cx="465071" cy="490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l-GR" b="1">
                  <a:solidFill>
                    <a:srgbClr val="006600"/>
                  </a:solidFill>
                  <a:latin typeface="Times" charset="0"/>
                </a:rPr>
                <a:t>γ</a:t>
              </a:r>
              <a:endParaRPr lang="en-US" b="1">
                <a:solidFill>
                  <a:srgbClr val="006600"/>
                </a:solidFill>
                <a:latin typeface="Times" charset="0"/>
              </a:endParaRPr>
            </a:p>
          </p:txBody>
        </p:sp>
        <p:sp>
          <p:nvSpPr>
            <p:cNvPr id="43" name="Rounded Rectangle 42"/>
            <p:cNvSpPr/>
            <p:nvPr/>
          </p:nvSpPr>
          <p:spPr bwMode="auto">
            <a:xfrm>
              <a:off x="7629141" y="1085591"/>
              <a:ext cx="1255670" cy="1785105"/>
            </a:xfrm>
            <a:prstGeom prst="roundRect">
              <a:avLst>
                <a:gd name="adj" fmla="val 0"/>
              </a:avLst>
            </a:prstGeom>
            <a:noFill/>
            <a:ln>
              <a:solidFill>
                <a:srgbClr val="000066"/>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742950" indent="-285750">
                <a:spcBef>
                  <a:spcPct val="20000"/>
                </a:spcBef>
                <a:buFont typeface="Wingdings" pitchFamily="2" charset="2"/>
                <a:buChar char="Ø"/>
                <a:defRPr/>
              </a:pPr>
              <a:endParaRPr lang="en-US" sz="2000">
                <a:solidFill>
                  <a:schemeClr val="tx1"/>
                </a:solidFill>
                <a:latin typeface="Arial" charset="0"/>
              </a:endParaRPr>
            </a:p>
          </p:txBody>
        </p:sp>
        <p:sp>
          <p:nvSpPr>
            <p:cNvPr id="45128" name="TextBox 43"/>
            <p:cNvSpPr txBox="1">
              <a:spLocks noChangeArrowheads="1"/>
            </p:cNvSpPr>
            <p:nvPr/>
          </p:nvSpPr>
          <p:spPr bwMode="auto">
            <a:xfrm>
              <a:off x="7632791" y="1019551"/>
              <a:ext cx="396958" cy="490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l-GR" b="1">
                  <a:solidFill>
                    <a:srgbClr val="000066"/>
                  </a:solidFill>
                  <a:latin typeface="Times" charset="0"/>
                </a:rPr>
                <a:t>κ</a:t>
              </a:r>
              <a:endParaRPr lang="en-US" b="1">
                <a:solidFill>
                  <a:srgbClr val="000066"/>
                </a:solidFill>
                <a:latin typeface="Times" charset="0"/>
              </a:endParaRPr>
            </a:p>
          </p:txBody>
        </p:sp>
      </p:grpSp>
      <p:grpSp>
        <p:nvGrpSpPr>
          <p:cNvPr id="55" name="Group 54"/>
          <p:cNvGrpSpPr>
            <a:grpSpLocks/>
          </p:cNvGrpSpPr>
          <p:nvPr/>
        </p:nvGrpSpPr>
        <p:grpSpPr bwMode="auto">
          <a:xfrm>
            <a:off x="2926557" y="4992688"/>
            <a:ext cx="6700162" cy="1471612"/>
            <a:chOff x="-83457" y="2514722"/>
            <a:chExt cx="8934173" cy="1472062"/>
          </a:xfrm>
        </p:grpSpPr>
        <p:grpSp>
          <p:nvGrpSpPr>
            <p:cNvPr id="45109" name="Group 55"/>
            <p:cNvGrpSpPr>
              <a:grpSpLocks/>
            </p:cNvGrpSpPr>
            <p:nvPr/>
          </p:nvGrpSpPr>
          <p:grpSpPr bwMode="auto">
            <a:xfrm>
              <a:off x="687" y="2514722"/>
              <a:ext cx="8850029" cy="1472062"/>
              <a:chOff x="468596" y="4577944"/>
              <a:chExt cx="8850029" cy="1472062"/>
            </a:xfrm>
          </p:grpSpPr>
          <p:grpSp>
            <p:nvGrpSpPr>
              <p:cNvPr id="45112" name="Group 58"/>
              <p:cNvGrpSpPr>
                <a:grpSpLocks/>
              </p:cNvGrpSpPr>
              <p:nvPr/>
            </p:nvGrpSpPr>
            <p:grpSpPr bwMode="auto">
              <a:xfrm>
                <a:off x="4721805" y="4577944"/>
                <a:ext cx="4596820" cy="1472062"/>
                <a:chOff x="449650" y="-1495197"/>
                <a:chExt cx="4596820" cy="1472062"/>
              </a:xfrm>
            </p:grpSpPr>
            <p:pic>
              <p:nvPicPr>
                <p:cNvPr id="41020" name="Picture 1161"/>
                <p:cNvPicPr>
                  <a:picLocks noChangeAspect="1" noChangeArrowheads="1"/>
                </p:cNvPicPr>
                <p:nvPr/>
              </p:nvPicPr>
              <p:blipFill>
                <a:blip r:embed="rId6">
                  <a:extLst>
                    <a:ext uri="{28A0092B-C50C-407E-A947-70E740481C1C}">
                      <a14:useLocalDpi xmlns:a14="http://schemas.microsoft.com/office/drawing/2010/main" val="0"/>
                    </a:ext>
                  </a:extLst>
                </a:blip>
                <a:srcRect l="171" t="68785" r="50000" b="497"/>
                <a:stretch>
                  <a:fillRect/>
                </a:stretch>
              </p:blipFill>
              <p:spPr bwMode="auto">
                <a:xfrm>
                  <a:off x="449650" y="-1442794"/>
                  <a:ext cx="4232571" cy="14196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5" name="TextBox 64"/>
                <p:cNvSpPr txBox="1">
                  <a:spLocks noRot="1" noChangeAspect="1" noMove="1" noResize="1" noEditPoints="1" noAdjustHandles="1" noChangeArrowheads="1" noChangeShapeType="1" noTextEdit="1"/>
                </p:cNvSpPr>
                <p:nvPr/>
              </p:nvSpPr>
              <p:spPr>
                <a:xfrm>
                  <a:off x="871917" y="-1495197"/>
                  <a:ext cx="273673" cy="461665"/>
                </a:xfrm>
                <a:prstGeom prst="rect">
                  <a:avLst/>
                </a:prstGeom>
                <a:blipFill rotWithShape="0">
                  <a:blip r:embed="rId7"/>
                  <a:stretch>
                    <a:fillRect l="-6818" r="-43182" b="-10526"/>
                  </a:stretch>
                </a:blipFill>
                <a:ln>
                  <a:noFill/>
                </a:ln>
              </p:spPr>
              <p:txBody>
                <a:bodyPr/>
                <a:lstStyle/>
                <a:p>
                  <a:pPr>
                    <a:defRPr/>
                  </a:pPr>
                  <a:r>
                    <a:rPr lang="en-US">
                      <a:noFill/>
                    </a:rPr>
                    <a:t> </a:t>
                  </a:r>
                </a:p>
              </p:txBody>
            </p:sp>
            <p:sp>
              <p:nvSpPr>
                <p:cNvPr id="45119" name="Rectangle 65"/>
                <p:cNvSpPr>
                  <a:spLocks noChangeArrowheads="1"/>
                </p:cNvSpPr>
                <p:nvPr/>
              </p:nvSpPr>
              <p:spPr bwMode="auto">
                <a:xfrm>
                  <a:off x="3424288" y="-712857"/>
                  <a:ext cx="1622182" cy="277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1200">
                      <a:solidFill>
                        <a:schemeClr val="tx2"/>
                      </a:solidFill>
                      <a:latin typeface="Arial" charset="0"/>
                    </a:rPr>
                    <a:t>Verwey (1935) </a:t>
                  </a:r>
                </a:p>
              </p:txBody>
            </p:sp>
          </p:grpSp>
          <p:grpSp>
            <p:nvGrpSpPr>
              <p:cNvPr id="45113" name="Group 59"/>
              <p:cNvGrpSpPr>
                <a:grpSpLocks/>
              </p:cNvGrpSpPr>
              <p:nvPr/>
            </p:nvGrpSpPr>
            <p:grpSpPr bwMode="auto">
              <a:xfrm>
                <a:off x="468596" y="4599390"/>
                <a:ext cx="4555122" cy="1450616"/>
                <a:chOff x="4710582" y="3742934"/>
                <a:chExt cx="4555122" cy="1450616"/>
              </a:xfrm>
            </p:grpSpPr>
            <p:pic>
              <p:nvPicPr>
                <p:cNvPr id="41017" name="Picture 1161"/>
                <p:cNvPicPr>
                  <a:picLocks noChangeAspect="1" noChangeArrowheads="1"/>
                </p:cNvPicPr>
                <p:nvPr/>
              </p:nvPicPr>
              <p:blipFill>
                <a:blip r:embed="rId6">
                  <a:extLst>
                    <a:ext uri="{28A0092B-C50C-407E-A947-70E740481C1C}">
                      <a14:useLocalDpi xmlns:a14="http://schemas.microsoft.com/office/drawing/2010/main" val="0"/>
                    </a:ext>
                  </a:extLst>
                </a:blip>
                <a:srcRect l="49936" t="37180" b="31419"/>
                <a:stretch>
                  <a:fillRect/>
                </a:stretch>
              </p:blipFill>
              <p:spPr bwMode="auto">
                <a:xfrm>
                  <a:off x="4710582" y="3743720"/>
                  <a:ext cx="4253209" cy="14498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2" name="TextBox 61"/>
                <p:cNvSpPr txBox="1">
                  <a:spLocks noRot="1" noChangeAspect="1" noMove="1" noResize="1" noEditPoints="1" noAdjustHandles="1" noChangeArrowheads="1" noChangeShapeType="1" noTextEdit="1"/>
                </p:cNvSpPr>
                <p:nvPr/>
              </p:nvSpPr>
              <p:spPr>
                <a:xfrm>
                  <a:off x="5100163" y="3742934"/>
                  <a:ext cx="331501" cy="461665"/>
                </a:xfrm>
                <a:prstGeom prst="rect">
                  <a:avLst/>
                </a:prstGeom>
                <a:blipFill rotWithShape="0">
                  <a:blip r:embed="rId8"/>
                  <a:stretch>
                    <a:fillRect l="-3636" r="-16364"/>
                  </a:stretch>
                </a:blipFill>
                <a:ln>
                  <a:noFill/>
                </a:ln>
              </p:spPr>
              <p:txBody>
                <a:bodyPr/>
                <a:lstStyle/>
                <a:p>
                  <a:pPr>
                    <a:defRPr/>
                  </a:pPr>
                  <a:r>
                    <a:rPr lang="en-US">
                      <a:noFill/>
                    </a:rPr>
                    <a:t> </a:t>
                  </a:r>
                </a:p>
              </p:txBody>
            </p:sp>
            <p:sp>
              <p:nvSpPr>
                <p:cNvPr id="45116" name="Rectangle 62"/>
                <p:cNvSpPr>
                  <a:spLocks noChangeArrowheads="1"/>
                </p:cNvSpPr>
                <p:nvPr/>
              </p:nvSpPr>
              <p:spPr bwMode="auto">
                <a:xfrm>
                  <a:off x="7673550" y="4488420"/>
                  <a:ext cx="1592154" cy="277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1200">
                      <a:solidFill>
                        <a:schemeClr val="tx2"/>
                      </a:solidFill>
                      <a:latin typeface="Arial" charset="0"/>
                    </a:rPr>
                    <a:t>Husson (1996)</a:t>
                  </a:r>
                  <a:endParaRPr lang="en-US" sz="1200">
                    <a:latin typeface="Arial" charset="0"/>
                  </a:endParaRPr>
                </a:p>
              </p:txBody>
            </p:sp>
          </p:grpSp>
        </p:grpSp>
        <p:sp>
          <p:nvSpPr>
            <p:cNvPr id="57" name="Rectangle 56"/>
            <p:cNvSpPr/>
            <p:nvPr/>
          </p:nvSpPr>
          <p:spPr>
            <a:xfrm>
              <a:off x="-83457" y="2813263"/>
              <a:ext cx="217503" cy="760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4203093" y="2781504"/>
              <a:ext cx="219090" cy="760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67" name="Group 66"/>
          <p:cNvGrpSpPr>
            <a:grpSpLocks/>
          </p:cNvGrpSpPr>
          <p:nvPr/>
        </p:nvGrpSpPr>
        <p:grpSpPr bwMode="auto">
          <a:xfrm>
            <a:off x="2918223" y="3606800"/>
            <a:ext cx="6714160" cy="1466850"/>
            <a:chOff x="309590" y="1100726"/>
            <a:chExt cx="8952878" cy="1467191"/>
          </a:xfrm>
        </p:grpSpPr>
        <p:grpSp>
          <p:nvGrpSpPr>
            <p:cNvPr id="45098" name="Group 67"/>
            <p:cNvGrpSpPr>
              <a:grpSpLocks/>
            </p:cNvGrpSpPr>
            <p:nvPr/>
          </p:nvGrpSpPr>
          <p:grpSpPr bwMode="auto">
            <a:xfrm>
              <a:off x="392146" y="1100726"/>
              <a:ext cx="8870322" cy="1467191"/>
              <a:chOff x="449507" y="3163948"/>
              <a:chExt cx="8870322" cy="1467191"/>
            </a:xfrm>
          </p:grpSpPr>
          <p:grpSp>
            <p:nvGrpSpPr>
              <p:cNvPr id="45101" name="Group 70"/>
              <p:cNvGrpSpPr>
                <a:grpSpLocks/>
              </p:cNvGrpSpPr>
              <p:nvPr/>
            </p:nvGrpSpPr>
            <p:grpSpPr bwMode="auto">
              <a:xfrm>
                <a:off x="4721786" y="3163948"/>
                <a:ext cx="4598043" cy="1413204"/>
                <a:chOff x="449631" y="-2909193"/>
                <a:chExt cx="4598043" cy="1413204"/>
              </a:xfrm>
            </p:grpSpPr>
            <p:pic>
              <p:nvPicPr>
                <p:cNvPr id="41009" name="Picture 1161"/>
                <p:cNvPicPr>
                  <a:picLocks noChangeAspect="1" noChangeArrowheads="1"/>
                </p:cNvPicPr>
                <p:nvPr/>
              </p:nvPicPr>
              <p:blipFill>
                <a:blip r:embed="rId6">
                  <a:extLst>
                    <a:ext uri="{28A0092B-C50C-407E-A947-70E740481C1C}">
                      <a14:useLocalDpi xmlns:a14="http://schemas.microsoft.com/office/drawing/2010/main" val="0"/>
                    </a:ext>
                  </a:extLst>
                </a:blip>
                <a:srcRect l="171" t="38005" r="50000" b="32367"/>
                <a:stretch>
                  <a:fillRect/>
                </a:stretch>
              </p:blipFill>
              <p:spPr bwMode="auto">
                <a:xfrm>
                  <a:off x="449631" y="-2863144"/>
                  <a:ext cx="4232589" cy="1367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7" name="TextBox 76"/>
                <p:cNvSpPr txBox="1">
                  <a:spLocks noRot="1" noChangeAspect="1" noMove="1" noResize="1" noEditPoints="1" noAdjustHandles="1" noChangeArrowheads="1" noChangeShapeType="1" noTextEdit="1"/>
                </p:cNvSpPr>
                <p:nvPr/>
              </p:nvSpPr>
              <p:spPr>
                <a:xfrm>
                  <a:off x="862316" y="-2909193"/>
                  <a:ext cx="312529" cy="461665"/>
                </a:xfrm>
                <a:prstGeom prst="rect">
                  <a:avLst/>
                </a:prstGeom>
                <a:blipFill rotWithShape="0">
                  <a:blip r:embed="rId9"/>
                  <a:stretch>
                    <a:fillRect r="-15686"/>
                  </a:stretch>
                </a:blipFill>
                <a:ln>
                  <a:noFill/>
                </a:ln>
              </p:spPr>
              <p:txBody>
                <a:bodyPr/>
                <a:lstStyle/>
                <a:p>
                  <a:pPr>
                    <a:defRPr/>
                  </a:pPr>
                  <a:r>
                    <a:rPr lang="en-US">
                      <a:noFill/>
                    </a:rPr>
                    <a:t> </a:t>
                  </a:r>
                </a:p>
              </p:txBody>
            </p:sp>
            <p:sp>
              <p:nvSpPr>
                <p:cNvPr id="45108" name="Rectangle 77"/>
                <p:cNvSpPr>
                  <a:spLocks noChangeArrowheads="1"/>
                </p:cNvSpPr>
                <p:nvPr/>
              </p:nvSpPr>
              <p:spPr bwMode="auto">
                <a:xfrm>
                  <a:off x="3471912" y="-2162064"/>
                  <a:ext cx="1575762" cy="27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1200">
                      <a:solidFill>
                        <a:schemeClr val="tx2"/>
                      </a:solidFill>
                      <a:latin typeface="Arial" charset="0"/>
                    </a:rPr>
                    <a:t>Ollivier (1997) </a:t>
                  </a:r>
                </a:p>
              </p:txBody>
            </p:sp>
          </p:grpSp>
          <p:grpSp>
            <p:nvGrpSpPr>
              <p:cNvPr id="45102" name="Group 71"/>
              <p:cNvGrpSpPr>
                <a:grpSpLocks/>
              </p:cNvGrpSpPr>
              <p:nvPr/>
            </p:nvGrpSpPr>
            <p:grpSpPr bwMode="auto">
              <a:xfrm>
                <a:off x="449507" y="3176503"/>
                <a:ext cx="4656218" cy="1454636"/>
                <a:chOff x="4691493" y="2320047"/>
                <a:chExt cx="4656218" cy="1454636"/>
              </a:xfrm>
            </p:grpSpPr>
            <p:pic>
              <p:nvPicPr>
                <p:cNvPr id="41006" name="Picture 1161"/>
                <p:cNvPicPr>
                  <a:picLocks noChangeAspect="1" noChangeArrowheads="1"/>
                </p:cNvPicPr>
                <p:nvPr/>
              </p:nvPicPr>
              <p:blipFill>
                <a:blip r:embed="rId6">
                  <a:extLst>
                    <a:ext uri="{28A0092B-C50C-407E-A947-70E740481C1C}">
                      <a14:useLocalDpi xmlns:a14="http://schemas.microsoft.com/office/drawing/2010/main" val="0"/>
                    </a:ext>
                  </a:extLst>
                </a:blip>
                <a:srcRect l="49716" t="6396" r="2" b="62823"/>
                <a:stretch>
                  <a:fillRect/>
                </a:stretch>
              </p:blipFill>
              <p:spPr bwMode="auto">
                <a:xfrm>
                  <a:off x="4691493" y="2353541"/>
                  <a:ext cx="4272279" cy="1421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4" name="TextBox 73"/>
                <p:cNvSpPr txBox="1">
                  <a:spLocks noRot="1" noChangeAspect="1" noMove="1" noResize="1" noEditPoints="1" noAdjustHandles="1" noChangeArrowheads="1" noChangeShapeType="1" noTextEdit="1"/>
                </p:cNvSpPr>
                <p:nvPr/>
              </p:nvSpPr>
              <p:spPr>
                <a:xfrm>
                  <a:off x="5098117" y="2320047"/>
                  <a:ext cx="321282" cy="461665"/>
                </a:xfrm>
                <a:prstGeom prst="rect">
                  <a:avLst/>
                </a:prstGeom>
                <a:blipFill rotWithShape="0">
                  <a:blip r:embed="rId10"/>
                  <a:stretch>
                    <a:fillRect r="-16981"/>
                  </a:stretch>
                </a:blipFill>
                <a:ln>
                  <a:noFill/>
                </a:ln>
              </p:spPr>
              <p:txBody>
                <a:bodyPr/>
                <a:lstStyle/>
                <a:p>
                  <a:pPr>
                    <a:defRPr/>
                  </a:pPr>
                  <a:r>
                    <a:rPr lang="en-US">
                      <a:noFill/>
                    </a:rPr>
                    <a:t> </a:t>
                  </a:r>
                </a:p>
              </p:txBody>
            </p:sp>
            <p:sp>
              <p:nvSpPr>
                <p:cNvPr id="45105" name="Rectangle 74"/>
                <p:cNvSpPr>
                  <a:spLocks noChangeArrowheads="1"/>
                </p:cNvSpPr>
                <p:nvPr/>
              </p:nvSpPr>
              <p:spPr bwMode="auto">
                <a:xfrm>
                  <a:off x="7600950" y="3062721"/>
                  <a:ext cx="1746761" cy="27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1200">
                      <a:solidFill>
                        <a:schemeClr val="tx2"/>
                      </a:solidFill>
                      <a:latin typeface="Arial" charset="0"/>
                    </a:rPr>
                    <a:t>Ishizawa (1979) </a:t>
                  </a:r>
                </a:p>
              </p:txBody>
            </p:sp>
          </p:grpSp>
        </p:grpSp>
        <p:sp>
          <p:nvSpPr>
            <p:cNvPr id="69" name="Rectangle 68"/>
            <p:cNvSpPr/>
            <p:nvPr/>
          </p:nvSpPr>
          <p:spPr>
            <a:xfrm>
              <a:off x="309590" y="1372252"/>
              <a:ext cx="217503" cy="760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Rectangle 69"/>
            <p:cNvSpPr/>
            <p:nvPr/>
          </p:nvSpPr>
          <p:spPr>
            <a:xfrm>
              <a:off x="4608859" y="1326203"/>
              <a:ext cx="217503" cy="760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9" name="Group 78"/>
          <p:cNvGrpSpPr>
            <a:grpSpLocks/>
          </p:cNvGrpSpPr>
          <p:nvPr/>
        </p:nvGrpSpPr>
        <p:grpSpPr bwMode="auto">
          <a:xfrm>
            <a:off x="3008710" y="3602038"/>
            <a:ext cx="6350794" cy="2468562"/>
            <a:chOff x="454909" y="3725500"/>
            <a:chExt cx="8468134" cy="2468006"/>
          </a:xfrm>
        </p:grpSpPr>
        <p:grpSp>
          <p:nvGrpSpPr>
            <p:cNvPr id="45072" name="Group 79"/>
            <p:cNvGrpSpPr>
              <a:grpSpLocks/>
            </p:cNvGrpSpPr>
            <p:nvPr/>
          </p:nvGrpSpPr>
          <p:grpSpPr bwMode="auto">
            <a:xfrm>
              <a:off x="454909" y="5115112"/>
              <a:ext cx="8458668" cy="1078394"/>
              <a:chOff x="438346" y="2514722"/>
              <a:chExt cx="8458668" cy="1078394"/>
            </a:xfrm>
          </p:grpSpPr>
          <p:grpSp>
            <p:nvGrpSpPr>
              <p:cNvPr id="45084" name="Group 91"/>
              <p:cNvGrpSpPr>
                <a:grpSpLocks/>
              </p:cNvGrpSpPr>
              <p:nvPr/>
            </p:nvGrpSpPr>
            <p:grpSpPr bwMode="auto">
              <a:xfrm>
                <a:off x="438346" y="2514722"/>
                <a:ext cx="8456288" cy="1078394"/>
                <a:chOff x="495707" y="4577944"/>
                <a:chExt cx="8456288" cy="1078394"/>
              </a:xfrm>
            </p:grpSpPr>
            <p:grpSp>
              <p:nvGrpSpPr>
                <p:cNvPr id="45092" name="Group 99"/>
                <p:cNvGrpSpPr>
                  <a:grpSpLocks/>
                </p:cNvGrpSpPr>
                <p:nvPr/>
              </p:nvGrpSpPr>
              <p:grpSpPr bwMode="auto">
                <a:xfrm>
                  <a:off x="4813593" y="4577944"/>
                  <a:ext cx="4138402" cy="1078386"/>
                  <a:chOff x="541438" y="-1495197"/>
                  <a:chExt cx="4138402" cy="1078386"/>
                </a:xfrm>
              </p:grpSpPr>
              <p:pic>
                <p:nvPicPr>
                  <p:cNvPr id="40999" name="Picture 1161"/>
                  <p:cNvPicPr>
                    <a:picLocks noChangeAspect="1" noChangeArrowheads="1"/>
                  </p:cNvPicPr>
                  <p:nvPr/>
                </p:nvPicPr>
                <p:blipFill>
                  <a:blip r:embed="rId6">
                    <a:extLst>
                      <a:ext uri="{28A0092B-C50C-407E-A947-70E740481C1C}">
                        <a14:useLocalDpi xmlns:a14="http://schemas.microsoft.com/office/drawing/2010/main" val="0"/>
                      </a:ext>
                    </a:extLst>
                  </a:blip>
                  <a:srcRect l="1286" t="92172" r="50000" b="201"/>
                  <a:stretch>
                    <a:fillRect/>
                  </a:stretch>
                </p:blipFill>
                <p:spPr bwMode="auto">
                  <a:xfrm>
                    <a:off x="541761" y="-769149"/>
                    <a:ext cx="4138812" cy="352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5" name="TextBox 104"/>
                  <p:cNvSpPr txBox="1">
                    <a:spLocks noRot="1" noChangeAspect="1" noMove="1" noResize="1" noEditPoints="1" noAdjustHandles="1" noChangeArrowheads="1" noChangeShapeType="1" noTextEdit="1"/>
                  </p:cNvSpPr>
                  <p:nvPr/>
                </p:nvSpPr>
                <p:spPr>
                  <a:xfrm>
                    <a:off x="871917" y="-1495197"/>
                    <a:ext cx="273673" cy="461665"/>
                  </a:xfrm>
                  <a:prstGeom prst="rect">
                    <a:avLst/>
                  </a:prstGeom>
                  <a:blipFill rotWithShape="0">
                    <a:blip r:embed="rId11"/>
                    <a:stretch>
                      <a:fillRect l="-6667" r="-40000" b="-10526"/>
                    </a:stretch>
                  </a:blipFill>
                  <a:ln>
                    <a:noFill/>
                  </a:ln>
                </p:spPr>
                <p:txBody>
                  <a:bodyPr/>
                  <a:lstStyle/>
                  <a:p>
                    <a:pPr>
                      <a:defRPr/>
                    </a:pPr>
                    <a:r>
                      <a:rPr lang="en-US">
                        <a:noFill/>
                      </a:rPr>
                      <a:t> </a:t>
                    </a:r>
                  </a:p>
                </p:txBody>
              </p:sp>
            </p:grpSp>
            <p:grpSp>
              <p:nvGrpSpPr>
                <p:cNvPr id="45093" name="Group 100"/>
                <p:cNvGrpSpPr>
                  <a:grpSpLocks/>
                </p:cNvGrpSpPr>
                <p:nvPr/>
              </p:nvGrpSpPr>
              <p:grpSpPr bwMode="auto">
                <a:xfrm>
                  <a:off x="495707" y="4599390"/>
                  <a:ext cx="4215906" cy="1056948"/>
                  <a:chOff x="4737693" y="3742934"/>
                  <a:chExt cx="4215906" cy="1056948"/>
                </a:xfrm>
              </p:grpSpPr>
              <p:pic>
                <p:nvPicPr>
                  <p:cNvPr id="40997" name="Picture 1161"/>
                  <p:cNvPicPr>
                    <a:picLocks noChangeAspect="1" noChangeArrowheads="1"/>
                  </p:cNvPicPr>
                  <p:nvPr/>
                </p:nvPicPr>
                <p:blipFill>
                  <a:blip r:embed="rId6">
                    <a:extLst>
                      <a:ext uri="{28A0092B-C50C-407E-A947-70E740481C1C}">
                        <a14:useLocalDpi xmlns:a14="http://schemas.microsoft.com/office/drawing/2010/main" val="0"/>
                      </a:ext>
                    </a:extLst>
                  </a:blip>
                  <a:srcRect l="50375" t="61250" b="31123"/>
                  <a:stretch>
                    <a:fillRect/>
                  </a:stretch>
                </p:blipFill>
                <p:spPr bwMode="auto">
                  <a:xfrm>
                    <a:off x="4737693" y="4447536"/>
                    <a:ext cx="4216604" cy="352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 name="TextBox 102"/>
                  <p:cNvSpPr txBox="1">
                    <a:spLocks noRot="1" noChangeAspect="1" noMove="1" noResize="1" noEditPoints="1" noAdjustHandles="1" noChangeArrowheads="1" noChangeShapeType="1" noTextEdit="1"/>
                  </p:cNvSpPr>
                  <p:nvPr/>
                </p:nvSpPr>
                <p:spPr>
                  <a:xfrm>
                    <a:off x="5100163" y="3742934"/>
                    <a:ext cx="331501" cy="461665"/>
                  </a:xfrm>
                  <a:prstGeom prst="rect">
                    <a:avLst/>
                  </a:prstGeom>
                  <a:blipFill rotWithShape="0">
                    <a:blip r:embed="rId12"/>
                    <a:stretch>
                      <a:fillRect l="-3704" r="-18519"/>
                    </a:stretch>
                  </a:blipFill>
                  <a:ln>
                    <a:noFill/>
                  </a:ln>
                </p:spPr>
                <p:txBody>
                  <a:bodyPr/>
                  <a:lstStyle/>
                  <a:p>
                    <a:pPr>
                      <a:defRPr/>
                    </a:pPr>
                    <a:r>
                      <a:rPr lang="en-US">
                        <a:noFill/>
                      </a:rPr>
                      <a:t> </a:t>
                    </a:r>
                  </a:p>
                </p:txBody>
              </p:sp>
            </p:grpSp>
          </p:grpSp>
          <p:grpSp>
            <p:nvGrpSpPr>
              <p:cNvPr id="45085" name="Group 92"/>
              <p:cNvGrpSpPr>
                <a:grpSpLocks/>
              </p:cNvGrpSpPr>
              <p:nvPr/>
            </p:nvGrpSpPr>
            <p:grpSpPr bwMode="auto">
              <a:xfrm>
                <a:off x="558800" y="2514722"/>
                <a:ext cx="8338214" cy="798682"/>
                <a:chOff x="616161" y="4577944"/>
                <a:chExt cx="8338214" cy="798682"/>
              </a:xfrm>
            </p:grpSpPr>
            <p:grpSp>
              <p:nvGrpSpPr>
                <p:cNvPr id="45086" name="Group 93"/>
                <p:cNvGrpSpPr>
                  <a:grpSpLocks/>
                </p:cNvGrpSpPr>
                <p:nvPr/>
              </p:nvGrpSpPr>
              <p:grpSpPr bwMode="auto">
                <a:xfrm>
                  <a:off x="4886536" y="4577944"/>
                  <a:ext cx="4067839" cy="798682"/>
                  <a:chOff x="614381" y="-1495197"/>
                  <a:chExt cx="4067839" cy="798682"/>
                </a:xfrm>
              </p:grpSpPr>
              <p:pic>
                <p:nvPicPr>
                  <p:cNvPr id="40993" name="Picture 1161"/>
                  <p:cNvPicPr>
                    <a:picLocks noChangeAspect="1" noChangeArrowheads="1"/>
                  </p:cNvPicPr>
                  <p:nvPr/>
                </p:nvPicPr>
                <p:blipFill>
                  <a:blip r:embed="rId6">
                    <a:extLst>
                      <a:ext uri="{28A0092B-C50C-407E-A947-70E740481C1C}">
                        <a14:useLocalDpi xmlns:a14="http://schemas.microsoft.com/office/drawing/2010/main" val="0"/>
                      </a:ext>
                    </a:extLst>
                  </a:blip>
                  <a:srcRect l="2118" t="68785" r="50000" b="15076"/>
                  <a:stretch>
                    <a:fillRect/>
                  </a:stretch>
                </p:blipFill>
                <p:spPr bwMode="auto">
                  <a:xfrm>
                    <a:off x="614789" y="-1440509"/>
                    <a:ext cx="4067372" cy="7443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9" name="TextBox 98"/>
                  <p:cNvSpPr txBox="1">
                    <a:spLocks noRot="1" noChangeAspect="1" noMove="1" noResize="1" noEditPoints="1" noAdjustHandles="1" noChangeArrowheads="1" noChangeShapeType="1" noTextEdit="1"/>
                  </p:cNvSpPr>
                  <p:nvPr/>
                </p:nvSpPr>
                <p:spPr>
                  <a:xfrm>
                    <a:off x="871917" y="-1495197"/>
                    <a:ext cx="273673" cy="461665"/>
                  </a:xfrm>
                  <a:prstGeom prst="rect">
                    <a:avLst/>
                  </a:prstGeom>
                  <a:blipFill rotWithShape="0">
                    <a:blip r:embed="rId11"/>
                    <a:stretch>
                      <a:fillRect l="-6667" r="-40000" b="-10526"/>
                    </a:stretch>
                  </a:blipFill>
                  <a:ln>
                    <a:noFill/>
                  </a:ln>
                </p:spPr>
                <p:txBody>
                  <a:bodyPr/>
                  <a:lstStyle/>
                  <a:p>
                    <a:pPr>
                      <a:defRPr/>
                    </a:pPr>
                    <a:r>
                      <a:rPr lang="en-US">
                        <a:noFill/>
                      </a:rPr>
                      <a:t> </a:t>
                    </a:r>
                  </a:p>
                </p:txBody>
              </p:sp>
            </p:grpSp>
            <p:grpSp>
              <p:nvGrpSpPr>
                <p:cNvPr id="45087" name="Group 94"/>
                <p:cNvGrpSpPr>
                  <a:grpSpLocks/>
                </p:cNvGrpSpPr>
                <p:nvPr/>
              </p:nvGrpSpPr>
              <p:grpSpPr bwMode="auto">
                <a:xfrm>
                  <a:off x="616161" y="4599390"/>
                  <a:ext cx="4104975" cy="745485"/>
                  <a:chOff x="4858147" y="3742934"/>
                  <a:chExt cx="4104975" cy="745485"/>
                </a:xfrm>
              </p:grpSpPr>
              <p:pic>
                <p:nvPicPr>
                  <p:cNvPr id="40991" name="Picture 1161"/>
                  <p:cNvPicPr>
                    <a:picLocks noChangeAspect="1" noChangeArrowheads="1"/>
                  </p:cNvPicPr>
                  <p:nvPr/>
                </p:nvPicPr>
                <p:blipFill>
                  <a:blip r:embed="rId6">
                    <a:extLst>
                      <a:ext uri="{28A0092B-C50C-407E-A947-70E740481C1C}">
                        <a14:useLocalDpi xmlns:a14="http://schemas.microsoft.com/office/drawing/2010/main" val="0"/>
                      </a:ext>
                    </a:extLst>
                  </a:blip>
                  <a:srcRect l="51682" t="37178" b="46684"/>
                  <a:stretch>
                    <a:fillRect/>
                  </a:stretch>
                </p:blipFill>
                <p:spPr bwMode="auto">
                  <a:xfrm>
                    <a:off x="4858349" y="3747607"/>
                    <a:ext cx="4105473" cy="7411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7" name="TextBox 96"/>
                  <p:cNvSpPr txBox="1">
                    <a:spLocks noRot="1" noChangeAspect="1" noMove="1" noResize="1" noEditPoints="1" noAdjustHandles="1" noChangeArrowheads="1" noChangeShapeType="1" noTextEdit="1"/>
                  </p:cNvSpPr>
                  <p:nvPr/>
                </p:nvSpPr>
                <p:spPr>
                  <a:xfrm>
                    <a:off x="5100163" y="3742934"/>
                    <a:ext cx="331501" cy="461665"/>
                  </a:xfrm>
                  <a:prstGeom prst="rect">
                    <a:avLst/>
                  </a:prstGeom>
                  <a:blipFill rotWithShape="0">
                    <a:blip r:embed="rId12"/>
                    <a:stretch>
                      <a:fillRect l="-3704" r="-18519"/>
                    </a:stretch>
                  </a:blipFill>
                  <a:ln>
                    <a:noFill/>
                  </a:ln>
                </p:spPr>
                <p:txBody>
                  <a:bodyPr/>
                  <a:lstStyle/>
                  <a:p>
                    <a:pPr>
                      <a:defRPr/>
                    </a:pPr>
                    <a:r>
                      <a:rPr lang="en-US">
                        <a:noFill/>
                      </a:rPr>
                      <a:t> </a:t>
                    </a:r>
                  </a:p>
                </p:txBody>
              </p:sp>
            </p:grpSp>
          </p:grpSp>
        </p:grpSp>
        <p:grpSp>
          <p:nvGrpSpPr>
            <p:cNvPr id="45073" name="Group 80"/>
            <p:cNvGrpSpPr>
              <a:grpSpLocks/>
            </p:cNvGrpSpPr>
            <p:nvPr/>
          </p:nvGrpSpPr>
          <p:grpSpPr bwMode="auto">
            <a:xfrm>
              <a:off x="519424" y="3725500"/>
              <a:ext cx="8403619" cy="1069432"/>
              <a:chOff x="493395" y="1100726"/>
              <a:chExt cx="8403619" cy="1069432"/>
            </a:xfrm>
          </p:grpSpPr>
          <p:grpSp>
            <p:nvGrpSpPr>
              <p:cNvPr id="45074" name="Group 81"/>
              <p:cNvGrpSpPr>
                <a:grpSpLocks/>
              </p:cNvGrpSpPr>
              <p:nvPr/>
            </p:nvGrpSpPr>
            <p:grpSpPr bwMode="auto">
              <a:xfrm>
                <a:off x="558800" y="1100726"/>
                <a:ext cx="8338214" cy="755230"/>
                <a:chOff x="616161" y="3163948"/>
                <a:chExt cx="8338214" cy="755230"/>
              </a:xfrm>
            </p:grpSpPr>
            <p:grpSp>
              <p:nvGrpSpPr>
                <p:cNvPr id="45078" name="Group 85"/>
                <p:cNvGrpSpPr>
                  <a:grpSpLocks/>
                </p:cNvGrpSpPr>
                <p:nvPr/>
              </p:nvGrpSpPr>
              <p:grpSpPr bwMode="auto">
                <a:xfrm>
                  <a:off x="4886536" y="3163948"/>
                  <a:ext cx="4067839" cy="755230"/>
                  <a:chOff x="614381" y="-2909193"/>
                  <a:chExt cx="4067839" cy="755230"/>
                </a:xfrm>
              </p:grpSpPr>
              <p:pic>
                <p:nvPicPr>
                  <p:cNvPr id="40985" name="Picture 1161"/>
                  <p:cNvPicPr>
                    <a:picLocks noChangeAspect="1" noChangeArrowheads="1"/>
                  </p:cNvPicPr>
                  <p:nvPr/>
                </p:nvPicPr>
                <p:blipFill>
                  <a:blip r:embed="rId6">
                    <a:extLst>
                      <a:ext uri="{28A0092B-C50C-407E-A947-70E740481C1C}">
                        <a14:useLocalDpi xmlns:a14="http://schemas.microsoft.com/office/drawing/2010/main" val="0"/>
                      </a:ext>
                    </a:extLst>
                  </a:blip>
                  <a:srcRect l="2118" t="38005" r="50000" b="46629"/>
                  <a:stretch>
                    <a:fillRect/>
                  </a:stretch>
                </p:blipFill>
                <p:spPr bwMode="auto">
                  <a:xfrm>
                    <a:off x="614848" y="-2863166"/>
                    <a:ext cx="4067372" cy="709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1" name="TextBox 90"/>
                  <p:cNvSpPr txBox="1">
                    <a:spLocks noRot="1" noChangeAspect="1" noMove="1" noResize="1" noEditPoints="1" noAdjustHandles="1" noChangeArrowheads="1" noChangeShapeType="1" noTextEdit="1"/>
                  </p:cNvSpPr>
                  <p:nvPr/>
                </p:nvSpPr>
                <p:spPr>
                  <a:xfrm>
                    <a:off x="862316" y="-2909193"/>
                    <a:ext cx="312529" cy="461665"/>
                  </a:xfrm>
                  <a:prstGeom prst="rect">
                    <a:avLst/>
                  </a:prstGeom>
                  <a:blipFill rotWithShape="0">
                    <a:blip r:embed="rId13"/>
                    <a:stretch>
                      <a:fillRect r="-15686"/>
                    </a:stretch>
                  </a:blipFill>
                  <a:ln>
                    <a:noFill/>
                  </a:ln>
                </p:spPr>
                <p:txBody>
                  <a:bodyPr/>
                  <a:lstStyle/>
                  <a:p>
                    <a:pPr>
                      <a:defRPr/>
                    </a:pPr>
                    <a:r>
                      <a:rPr lang="en-US">
                        <a:noFill/>
                      </a:rPr>
                      <a:t> </a:t>
                    </a:r>
                  </a:p>
                </p:txBody>
              </p:sp>
            </p:grpSp>
            <p:grpSp>
              <p:nvGrpSpPr>
                <p:cNvPr id="45079" name="Group 86"/>
                <p:cNvGrpSpPr>
                  <a:grpSpLocks/>
                </p:cNvGrpSpPr>
                <p:nvPr/>
              </p:nvGrpSpPr>
              <p:grpSpPr bwMode="auto">
                <a:xfrm>
                  <a:off x="616161" y="3176503"/>
                  <a:ext cx="4104975" cy="742674"/>
                  <a:chOff x="4858147" y="2320047"/>
                  <a:chExt cx="4104975" cy="742674"/>
                </a:xfrm>
              </p:grpSpPr>
              <p:pic>
                <p:nvPicPr>
                  <p:cNvPr id="40983" name="Picture 1161"/>
                  <p:cNvPicPr>
                    <a:picLocks noChangeAspect="1" noChangeArrowheads="1"/>
                  </p:cNvPicPr>
                  <p:nvPr/>
                </p:nvPicPr>
                <p:blipFill>
                  <a:blip r:embed="rId6">
                    <a:extLst>
                      <a:ext uri="{28A0092B-C50C-407E-A947-70E740481C1C}">
                        <a14:useLocalDpi xmlns:a14="http://schemas.microsoft.com/office/drawing/2010/main" val="0"/>
                      </a:ext>
                    </a:extLst>
                  </a:blip>
                  <a:srcRect l="51682" t="6396" b="78236"/>
                  <a:stretch>
                    <a:fillRect/>
                  </a:stretch>
                </p:blipFill>
                <p:spPr bwMode="auto">
                  <a:xfrm>
                    <a:off x="4858408" y="2353518"/>
                    <a:ext cx="4105473" cy="709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9" name="TextBox 88"/>
                  <p:cNvSpPr txBox="1">
                    <a:spLocks noRot="1" noChangeAspect="1" noMove="1" noResize="1" noEditPoints="1" noAdjustHandles="1" noChangeArrowheads="1" noChangeShapeType="1" noTextEdit="1"/>
                  </p:cNvSpPr>
                  <p:nvPr/>
                </p:nvSpPr>
                <p:spPr>
                  <a:xfrm>
                    <a:off x="5098117" y="2320047"/>
                    <a:ext cx="321282" cy="461665"/>
                  </a:xfrm>
                  <a:prstGeom prst="rect">
                    <a:avLst/>
                  </a:prstGeom>
                  <a:blipFill rotWithShape="0">
                    <a:blip r:embed="rId14"/>
                    <a:stretch>
                      <a:fillRect r="-16981"/>
                    </a:stretch>
                  </a:blipFill>
                  <a:ln>
                    <a:noFill/>
                  </a:ln>
                </p:spPr>
                <p:txBody>
                  <a:bodyPr/>
                  <a:lstStyle/>
                  <a:p>
                    <a:pPr>
                      <a:defRPr/>
                    </a:pPr>
                    <a:r>
                      <a:rPr lang="en-US">
                        <a:noFill/>
                      </a:rPr>
                      <a:t> </a:t>
                    </a:r>
                  </a:p>
                </p:txBody>
              </p:sp>
            </p:grpSp>
          </p:grpSp>
          <p:grpSp>
            <p:nvGrpSpPr>
              <p:cNvPr id="45075" name="Group 82"/>
              <p:cNvGrpSpPr>
                <a:grpSpLocks/>
              </p:cNvGrpSpPr>
              <p:nvPr/>
            </p:nvGrpSpPr>
            <p:grpSpPr bwMode="auto">
              <a:xfrm>
                <a:off x="493395" y="1812019"/>
                <a:ext cx="8394095" cy="358139"/>
                <a:chOff x="560281" y="4280642"/>
                <a:chExt cx="8394095" cy="358139"/>
              </a:xfrm>
            </p:grpSpPr>
            <p:pic>
              <p:nvPicPr>
                <p:cNvPr id="40979" name="Picture 1161"/>
                <p:cNvPicPr>
                  <a:picLocks noChangeAspect="1" noChangeArrowheads="1"/>
                </p:cNvPicPr>
                <p:nvPr/>
              </p:nvPicPr>
              <p:blipFill>
                <a:blip r:embed="rId6">
                  <a:extLst>
                    <a:ext uri="{28A0092B-C50C-407E-A947-70E740481C1C}">
                      <a14:useLocalDpi xmlns:a14="http://schemas.microsoft.com/office/drawing/2010/main" val="0"/>
                    </a:ext>
                  </a:extLst>
                </a:blip>
                <a:srcRect l="1064" t="61197" r="50000" b="31050"/>
                <a:stretch>
                  <a:fillRect/>
                </a:stretch>
              </p:blipFill>
              <p:spPr bwMode="auto">
                <a:xfrm>
                  <a:off x="4796511" y="4280389"/>
                  <a:ext cx="4157864" cy="3586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0980" name="Picture 1161"/>
                <p:cNvPicPr>
                  <a:picLocks noChangeAspect="1" noChangeArrowheads="1"/>
                </p:cNvPicPr>
                <p:nvPr/>
              </p:nvPicPr>
              <p:blipFill>
                <a:blip r:embed="rId6">
                  <a:extLst>
                    <a:ext uri="{28A0092B-C50C-407E-A947-70E740481C1C}">
                      <a14:useLocalDpi xmlns:a14="http://schemas.microsoft.com/office/drawing/2010/main" val="0"/>
                    </a:ext>
                  </a:extLst>
                </a:blip>
                <a:srcRect l="51022" t="29587" r="2" b="62659"/>
                <a:stretch>
                  <a:fillRect/>
                </a:stretch>
              </p:blipFill>
              <p:spPr bwMode="auto">
                <a:xfrm>
                  <a:off x="560856" y="4280389"/>
                  <a:ext cx="4161039" cy="3586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grpSp>
      <p:grpSp>
        <p:nvGrpSpPr>
          <p:cNvPr id="106" name="Group 105"/>
          <p:cNvGrpSpPr>
            <a:grpSpLocks/>
          </p:cNvGrpSpPr>
          <p:nvPr/>
        </p:nvGrpSpPr>
        <p:grpSpPr bwMode="auto">
          <a:xfrm>
            <a:off x="2868123" y="3541714"/>
            <a:ext cx="3504196" cy="2201863"/>
            <a:chOff x="268083" y="3664258"/>
            <a:chExt cx="4672073" cy="2202052"/>
          </a:xfrm>
        </p:grpSpPr>
        <p:sp>
          <p:nvSpPr>
            <p:cNvPr id="45068" name="TextBox 106"/>
            <p:cNvSpPr txBox="1">
              <a:spLocks noChangeArrowheads="1"/>
            </p:cNvSpPr>
            <p:nvPr/>
          </p:nvSpPr>
          <p:spPr bwMode="auto">
            <a:xfrm rot="16200000">
              <a:off x="65288" y="3867053"/>
              <a:ext cx="774908" cy="369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latin typeface="Arial" charset="0"/>
                </a:rPr>
                <a:t>Intensity</a:t>
              </a:r>
            </a:p>
          </p:txBody>
        </p:sp>
        <p:sp>
          <p:nvSpPr>
            <p:cNvPr id="45069" name="TextBox 107"/>
            <p:cNvSpPr txBox="1">
              <a:spLocks noChangeArrowheads="1"/>
            </p:cNvSpPr>
            <p:nvPr/>
          </p:nvSpPr>
          <p:spPr bwMode="auto">
            <a:xfrm rot="16200000">
              <a:off x="4368044" y="3867053"/>
              <a:ext cx="774908" cy="369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latin typeface="Arial" charset="0"/>
                </a:rPr>
                <a:t>Intensity</a:t>
              </a:r>
            </a:p>
          </p:txBody>
        </p:sp>
        <p:sp>
          <p:nvSpPr>
            <p:cNvPr id="45070" name="TextBox 108"/>
            <p:cNvSpPr txBox="1">
              <a:spLocks noChangeArrowheads="1"/>
            </p:cNvSpPr>
            <p:nvPr/>
          </p:nvSpPr>
          <p:spPr bwMode="auto">
            <a:xfrm rot="16200000">
              <a:off x="4368044" y="5294197"/>
              <a:ext cx="774908" cy="369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latin typeface="Arial" charset="0"/>
                </a:rPr>
                <a:t>Intensity</a:t>
              </a:r>
            </a:p>
          </p:txBody>
        </p:sp>
        <p:sp>
          <p:nvSpPr>
            <p:cNvPr id="45071" name="TextBox 109"/>
            <p:cNvSpPr txBox="1">
              <a:spLocks noChangeArrowheads="1"/>
            </p:cNvSpPr>
            <p:nvPr/>
          </p:nvSpPr>
          <p:spPr bwMode="auto">
            <a:xfrm rot="16200000">
              <a:off x="65289" y="5294197"/>
              <a:ext cx="774908" cy="369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latin typeface="Arial" charset="0"/>
                </a:rPr>
                <a:t>Intensity</a:t>
              </a:r>
            </a:p>
          </p:txBody>
        </p:sp>
      </p:grpSp>
      <p:sp>
        <p:nvSpPr>
          <p:cNvPr id="111" name="Content Placeholder 2"/>
          <p:cNvSpPr txBox="1">
            <a:spLocks/>
          </p:cNvSpPr>
          <p:nvPr/>
        </p:nvSpPr>
        <p:spPr>
          <a:xfrm>
            <a:off x="2896792" y="2255840"/>
            <a:ext cx="2761059" cy="981075"/>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Ø"/>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dirty="0"/>
              <a:t>Al</a:t>
            </a:r>
            <a:r>
              <a:rPr lang="en-US" baseline="-25000" dirty="0"/>
              <a:t>2</a:t>
            </a:r>
            <a:r>
              <a:rPr lang="en-US" dirty="0"/>
              <a:t>O</a:t>
            </a:r>
            <a:r>
              <a:rPr lang="en-US" baseline="-25000" dirty="0"/>
              <a:t>3</a:t>
            </a:r>
            <a:r>
              <a:rPr lang="en-US" dirty="0"/>
              <a:t> phases modeled with the </a:t>
            </a:r>
            <a:r>
              <a:rPr lang="en-US" dirty="0" err="1"/>
              <a:t>ReaxFF</a:t>
            </a:r>
            <a:r>
              <a:rPr lang="en-US" dirty="0"/>
              <a:t> potential</a:t>
            </a:r>
          </a:p>
          <a:p>
            <a:pPr marL="457200" lvl="1" indent="0">
              <a:buNone/>
              <a:defRPr/>
            </a:pPr>
            <a:r>
              <a:rPr lang="en-US" dirty="0">
                <a:solidFill>
                  <a:srgbClr val="D63232"/>
                </a:solidFill>
              </a:rPr>
              <a:t>    (</a:t>
            </a:r>
            <a:r>
              <a:rPr lang="en-US" dirty="0" err="1">
                <a:solidFill>
                  <a:srgbClr val="D63232"/>
                </a:solidFill>
              </a:rPr>
              <a:t>Sen</a:t>
            </a:r>
            <a:r>
              <a:rPr lang="en-US" dirty="0">
                <a:solidFill>
                  <a:srgbClr val="D63232"/>
                </a:solidFill>
              </a:rPr>
              <a:t> et al. 2013)</a:t>
            </a:r>
          </a:p>
          <a:p>
            <a:pPr lvl="1">
              <a:defRPr/>
            </a:pPr>
            <a:endParaRPr lang="en-US" dirty="0"/>
          </a:p>
        </p:txBody>
      </p:sp>
      <p:sp>
        <p:nvSpPr>
          <p:cNvPr id="39946" name="Text Box 16"/>
          <p:cNvSpPr txBox="1">
            <a:spLocks noChangeArrowheads="1"/>
          </p:cNvSpPr>
          <p:nvPr/>
        </p:nvSpPr>
        <p:spPr bwMode="auto">
          <a:xfrm>
            <a:off x="2408636" y="3349626"/>
            <a:ext cx="6717505" cy="553998"/>
          </a:xfrm>
          <a:prstGeom prst="rect">
            <a:avLst/>
          </a:prstGeom>
          <a:noFill/>
          <a:ln w="9525">
            <a:solidFill>
              <a:srgbClr val="D63232"/>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marL="4763" indent="-4763">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200" dirty="0">
                <a:latin typeface="Arial" charset="0"/>
                <a:cs typeface="Arial" charset="0"/>
              </a:rPr>
              <a:t>Coleman and </a:t>
            </a:r>
            <a:r>
              <a:rPr lang="en-US" sz="1200" dirty="0" err="1">
                <a:latin typeface="Arial" charset="0"/>
                <a:cs typeface="Arial" charset="0"/>
              </a:rPr>
              <a:t>Spearot</a:t>
            </a:r>
            <a:r>
              <a:rPr lang="en-US" sz="1200" dirty="0">
                <a:latin typeface="Arial" charset="0"/>
                <a:cs typeface="Arial" charset="0"/>
              </a:rPr>
              <a:t> (2014) </a:t>
            </a:r>
            <a:r>
              <a:rPr lang="en-US" sz="1200" dirty="0" err="1">
                <a:latin typeface="Arial" charset="0"/>
                <a:cs typeface="Arial" charset="0"/>
              </a:rPr>
              <a:t>Acta</a:t>
            </a:r>
            <a:r>
              <a:rPr lang="en-US" sz="1200" dirty="0">
                <a:latin typeface="Arial" charset="0"/>
                <a:cs typeface="Arial" charset="0"/>
              </a:rPr>
              <a:t> </a:t>
            </a:r>
            <a:r>
              <a:rPr lang="en-US" sz="1200" dirty="0" err="1">
                <a:latin typeface="Arial" charset="0"/>
                <a:cs typeface="Arial" charset="0"/>
              </a:rPr>
              <a:t>Materialia</a:t>
            </a:r>
            <a:r>
              <a:rPr lang="en-US" sz="1200" dirty="0">
                <a:latin typeface="Arial" charset="0"/>
                <a:cs typeface="Arial" charset="0"/>
              </a:rPr>
              <a:t>, </a:t>
            </a:r>
            <a:r>
              <a:rPr lang="en-US" sz="1200" dirty="0"/>
              <a:t> </a:t>
            </a:r>
            <a:r>
              <a:rPr lang="en-US" sz="1200" dirty="0">
                <a:hlinkClick r:id="rId15" tooltip="Go to table of contents for this volume/issue"/>
              </a:rPr>
              <a:t>Volume 82</a:t>
            </a:r>
            <a:r>
              <a:rPr lang="en-US" sz="1200" dirty="0"/>
              <a:t>, 1 January 2015, Pages 403–413</a:t>
            </a:r>
          </a:p>
          <a:p>
            <a:pPr algn="r" eaLnBrk="1" hangingPunct="1">
              <a:spcBef>
                <a:spcPct val="50000"/>
              </a:spcBef>
              <a:buFont typeface="Wingdings" charset="0"/>
              <a:buNone/>
            </a:pPr>
            <a:r>
              <a:rPr lang="en-US" sz="1200" dirty="0">
                <a:latin typeface="Arial" charset="0"/>
                <a:cs typeface="Arial" charset="0"/>
              </a:rPr>
              <a:t>.</a:t>
            </a:r>
          </a:p>
        </p:txBody>
      </p:sp>
      <p:pic>
        <p:nvPicPr>
          <p:cNvPr id="45066" name="Picture 75"/>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531645" y="6142040"/>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7" name="Picture 77"/>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24001" y="6005515"/>
            <a:ext cx="884635" cy="725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68053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xit" presetSubtype="0" fill="hold" nodeType="clickEffect">
                                  <p:stCondLst>
                                    <p:cond delay="0"/>
                                  </p:stCondLst>
                                  <p:childTnLst>
                                    <p:animEffect transition="out" filter="fade">
                                      <p:cBhvr>
                                        <p:cTn id="12" dur="1000"/>
                                        <p:tgtEl>
                                          <p:spTgt spid="79"/>
                                        </p:tgtEl>
                                      </p:cBhvr>
                                    </p:animEffect>
                                    <p:set>
                                      <p:cBhvr>
                                        <p:cTn id="13" dur="1" fill="hold">
                                          <p:stCondLst>
                                            <p:cond delay="999"/>
                                          </p:stCondLst>
                                        </p:cTn>
                                        <p:tgtEl>
                                          <p:spTgt spid="79"/>
                                        </p:tgtEl>
                                        <p:attrNameLst>
                                          <p:attrName>style.visibility</p:attrName>
                                        </p:attrNameLst>
                                      </p:cBhvr>
                                      <p:to>
                                        <p:strVal val="hidden"/>
                                      </p:to>
                                    </p:set>
                                  </p:childTnLst>
                                </p:cTn>
                              </p:par>
                              <p:par>
                                <p:cTn id="14" presetID="22" presetClass="entr" presetSubtype="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up)">
                                      <p:cBhvr>
                                        <p:cTn id="16" dur="1000"/>
                                        <p:tgtEl>
                                          <p:spTgt spid="55"/>
                                        </p:tgtEl>
                                      </p:cBhvr>
                                    </p:animEffect>
                                  </p:childTnLst>
                                </p:cTn>
                              </p:par>
                              <p:par>
                                <p:cTn id="17" presetID="22" presetClass="entr" presetSubtype="1"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1000"/>
                                        <p:tgtEl>
                                          <p:spTgt spid="67"/>
                                        </p:tgtEl>
                                      </p:cBhvr>
                                    </p:animEffect>
                                  </p:childTnLst>
                                </p:cTn>
                              </p:par>
                              <p:par>
                                <p:cTn id="20" presetID="42" presetClass="path" presetSubtype="0" accel="50000" decel="50000" fill="hold" nodeType="withEffect">
                                  <p:stCondLst>
                                    <p:cond delay="0"/>
                                  </p:stCondLst>
                                  <p:childTnLst>
                                    <p:animMotion origin="layout" path="M -2.22222E-6 4.07407E-6 L -2.22222E-6 0.04976 " pathEditMode="relative" rAng="0" ptsTypes="AA">
                                      <p:cBhvr>
                                        <p:cTn id="21" dur="1000" fill="hold"/>
                                        <p:tgtEl>
                                          <p:spTgt spid="106"/>
                                        </p:tgtEl>
                                        <p:attrNameLst>
                                          <p:attrName>ppt_x</p:attrName>
                                          <p:attrName>ppt_y</p:attrName>
                                        </p:attrNameLst>
                                      </p:cBhvr>
                                      <p:rCtr x="0" y="2477"/>
                                    </p:animMotion>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9946"/>
                                        </p:tgtEl>
                                        <p:attrNameLst>
                                          <p:attrName>style.visibility</p:attrName>
                                        </p:attrNameLst>
                                      </p:cBhvr>
                                      <p:to>
                                        <p:strVal val="visible"/>
                                      </p:to>
                                    </p:set>
                                    <p:anim calcmode="lin" valueType="num">
                                      <p:cBhvr additive="base">
                                        <p:cTn id="26" dur="500" fill="hold"/>
                                        <p:tgtEl>
                                          <p:spTgt spid="39946"/>
                                        </p:tgtEl>
                                        <p:attrNameLst>
                                          <p:attrName>ppt_x</p:attrName>
                                        </p:attrNameLst>
                                      </p:cBhvr>
                                      <p:tavLst>
                                        <p:tav tm="0">
                                          <p:val>
                                            <p:strVal val="#ppt_x"/>
                                          </p:val>
                                        </p:tav>
                                        <p:tav tm="100000">
                                          <p:val>
                                            <p:strVal val="#ppt_x"/>
                                          </p:val>
                                        </p:tav>
                                      </p:tavLst>
                                    </p:anim>
                                    <p:anim calcmode="lin" valueType="num">
                                      <p:cBhvr additive="base">
                                        <p:cTn id="27" dur="500" fill="hold"/>
                                        <p:tgtEl>
                                          <p:spTgt spid="399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702" y="90487"/>
            <a:ext cx="10515600" cy="549275"/>
          </a:xfrm>
        </p:spPr>
        <p:txBody>
          <a:bodyPr>
            <a:normAutofit/>
          </a:bodyPr>
          <a:lstStyle/>
          <a:p>
            <a:pPr algn="ctr"/>
            <a:r>
              <a:rPr lang="en-US" sz="3200" dirty="0" err="1" smtClean="0"/>
              <a:t>Burai</a:t>
            </a:r>
            <a:r>
              <a:rPr lang="en-US" sz="3200" dirty="0" smtClean="0"/>
              <a:t> QE </a:t>
            </a:r>
            <a:r>
              <a:rPr lang="en-US" sz="3200" dirty="0" err="1" smtClean="0"/>
              <a:t>Gui</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86" y="656426"/>
            <a:ext cx="7198961" cy="6201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517" y="2005994"/>
            <a:ext cx="3841558" cy="4813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86" y="1293459"/>
            <a:ext cx="3066080" cy="5564541"/>
          </a:xfrm>
          <a:prstGeom prst="rect">
            <a:avLst/>
          </a:prstGeom>
        </p:spPr>
      </p:pic>
    </p:spTree>
    <p:extLst>
      <p:ext uri="{BB962C8B-B14F-4D97-AF65-F5344CB8AC3E}">
        <p14:creationId xmlns:p14="http://schemas.microsoft.com/office/powerpoint/2010/main" val="1902125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p:cNvSpPr>
          <p:nvPr>
            <p:ph type="body" idx="4294967295"/>
          </p:nvPr>
        </p:nvSpPr>
        <p:spPr>
          <a:xfrm>
            <a:off x="1752600" y="1600200"/>
            <a:ext cx="3810000" cy="4495800"/>
          </a:xfrm>
        </p:spPr>
        <p:txBody>
          <a:bodyPr>
            <a:normAutofit lnSpcReduction="10000"/>
          </a:bodyPr>
          <a:lstStyle/>
          <a:p>
            <a:r>
              <a:rPr lang="en-US" altLang="en-US" sz="1500" dirty="0"/>
              <a:t>GROMACSIMUM is a graphical user interface for popular molecular dynamics package, GROMACS. GROMACSIMUM’s combined accuracy and speed make possible long time molecular dynamics simulations.</a:t>
            </a:r>
          </a:p>
          <a:p>
            <a:r>
              <a:rPr lang="en-US" altLang="en-US" sz="1500" dirty="0"/>
              <a:t>Seamlessly integrated with newly developed GUI interfaces, GROMACSIMUM provides comprehensive setup, simulation, analysis and job submission tools.</a:t>
            </a:r>
          </a:p>
          <a:p>
            <a:r>
              <a:rPr lang="en-US" altLang="en-US" sz="1500" dirty="0"/>
              <a:t>With its highly visual, easy-to-use  interface, GROMACSIMUM guides you through each stage of the MD simulation process; in guiding your project workflow, its user friendly environment directs you to a successful outcome.</a:t>
            </a:r>
          </a:p>
          <a:p>
            <a:r>
              <a:rPr lang="en-US" altLang="en-US" sz="1500" dirty="0"/>
              <a:t>Users inexperienced in MD can work along </a:t>
            </a:r>
            <a:r>
              <a:rPr lang="en-US" altLang="en-US" sz="1500"/>
              <a:t>prepared workflows, </a:t>
            </a:r>
            <a:r>
              <a:rPr lang="en-US" altLang="en-US" sz="1500" dirty="0"/>
              <a:t>while experts may enjoy a significant relief from the tedium of typing and scripting. </a:t>
            </a:r>
            <a:r>
              <a:rPr lang="en-US" altLang="en-US" sz="1600" dirty="0">
                <a:latin typeface="Arial" panose="020B0604020202020204" pitchFamily="34" charset="0"/>
              </a:rPr>
              <a:t/>
            </a:r>
            <a:br>
              <a:rPr lang="en-US" altLang="en-US" sz="1600" dirty="0">
                <a:latin typeface="Arial" panose="020B0604020202020204" pitchFamily="34" charset="0"/>
              </a:rPr>
            </a:br>
            <a:r>
              <a:rPr lang="en-US" sz="2400" dirty="0"/>
              <a:t> </a:t>
            </a:r>
          </a:p>
          <a:p>
            <a:endParaRPr lang="en-US" sz="2400" dirty="0"/>
          </a:p>
        </p:txBody>
      </p:sp>
      <p:sp>
        <p:nvSpPr>
          <p:cNvPr id="6147" name="Rectangle 4"/>
          <p:cNvSpPr>
            <a:spLocks noChangeArrowheads="1"/>
          </p:cNvSpPr>
          <p:nvPr/>
        </p:nvSpPr>
        <p:spPr bwMode="auto">
          <a:xfrm>
            <a:off x="1524000" y="762000"/>
            <a:ext cx="8915400" cy="707886"/>
          </a:xfrm>
          <a:prstGeom prst="rect">
            <a:avLst/>
          </a:prstGeom>
          <a:noFill/>
          <a:ln w="9525">
            <a:noFill/>
            <a:miter lim="800000"/>
            <a:headEnd/>
            <a:tailEnd/>
          </a:ln>
        </p:spPr>
        <p:txBody>
          <a:bodyPr wrap="square">
            <a:spAutoFit/>
          </a:bodyPr>
          <a:lstStyle/>
          <a:p>
            <a:pPr algn="ctr" eaLnBrk="0" hangingPunct="0">
              <a:spcBef>
                <a:spcPct val="20000"/>
              </a:spcBef>
              <a:buFont typeface="Arial" charset="0"/>
              <a:buNone/>
            </a:pPr>
            <a:r>
              <a:rPr lang="en-US" sz="4000" b="1" dirty="0">
                <a:solidFill>
                  <a:srgbClr val="23639D"/>
                </a:solidFill>
                <a:effectLst>
                  <a:outerShdw blurRad="38100" dist="38100" dir="2700000" algn="tl">
                    <a:srgbClr val="000000">
                      <a:alpha val="43137"/>
                    </a:srgbClr>
                  </a:outerShdw>
                </a:effectLst>
                <a:latin typeface="Calibri" pitchFamily="34" charset="0"/>
              </a:rPr>
              <a:t>What is </a:t>
            </a:r>
            <a:r>
              <a:rPr lang="en-US" sz="4000" b="1" i="1" dirty="0">
                <a:solidFill>
                  <a:srgbClr val="23639D"/>
                </a:solidFill>
                <a:effectLst>
                  <a:outerShdw blurRad="38100" dist="38100" dir="2700000" algn="tl">
                    <a:srgbClr val="000000">
                      <a:alpha val="43137"/>
                    </a:srgbClr>
                  </a:outerShdw>
                </a:effectLst>
                <a:latin typeface="Calibri" pitchFamily="34" charset="0"/>
              </a:rPr>
              <a:t>GROMACSIMUM ?</a:t>
            </a:r>
          </a:p>
        </p:txBody>
      </p:sp>
      <p:pic>
        <p:nvPicPr>
          <p:cNvPr id="2" name="Picture 1"/>
          <p:cNvPicPr>
            <a:picLocks noChangeAspect="1"/>
          </p:cNvPicPr>
          <p:nvPr/>
        </p:nvPicPr>
        <p:blipFill>
          <a:blip r:embed="rId3"/>
          <a:stretch>
            <a:fillRect/>
          </a:stretch>
        </p:blipFill>
        <p:spPr>
          <a:xfrm>
            <a:off x="5791201" y="2057400"/>
            <a:ext cx="4437857" cy="3291744"/>
          </a:xfrm>
          <a:prstGeom prst="rect">
            <a:avLst/>
          </a:prstGeom>
        </p:spPr>
      </p:pic>
    </p:spTree>
    <p:extLst>
      <p:ext uri="{BB962C8B-B14F-4D97-AF65-F5344CB8AC3E}">
        <p14:creationId xmlns:p14="http://schemas.microsoft.com/office/powerpoint/2010/main" val="7738325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85054"/>
          </a:xfrm>
        </p:spPr>
        <p:txBody>
          <a:bodyPr>
            <a:noAutofit/>
          </a:bodyPr>
          <a:lstStyle/>
          <a:p>
            <a:pPr algn="ctr"/>
            <a:r>
              <a:rPr lang="en-US" sz="3200" dirty="0"/>
              <a:t>SEAGrid Desktop Client</a:t>
            </a:r>
            <a:br>
              <a:rPr lang="en-US" sz="3200" dirty="0"/>
            </a:br>
            <a:r>
              <a:rPr lang="en-US" sz="3200" dirty="0"/>
              <a:t>Storage Browser</a:t>
            </a:r>
          </a:p>
        </p:txBody>
      </p:sp>
      <p:pic>
        <p:nvPicPr>
          <p:cNvPr id="4" name="Content Placeholder 3" descr="Screen Shot 2016-04-21 at 8.50.00 PM.png"/>
          <p:cNvPicPr>
            <a:picLocks noGrp="1" noChangeAspect="1"/>
          </p:cNvPicPr>
          <p:nvPr>
            <p:ph idx="1"/>
          </p:nvPr>
        </p:nvPicPr>
        <p:blipFill>
          <a:blip r:embed="rId2">
            <a:extLst>
              <a:ext uri="{28A0092B-C50C-407E-A947-70E740481C1C}">
                <a14:useLocalDpi xmlns:a14="http://schemas.microsoft.com/office/drawing/2010/main" val="0"/>
              </a:ext>
            </a:extLst>
          </a:blip>
          <a:srcRect t="8071" b="8071"/>
          <a:stretch>
            <a:fillRect/>
          </a:stretch>
        </p:blipFill>
        <p:spPr>
          <a:xfrm>
            <a:off x="508486" y="1570008"/>
            <a:ext cx="11175027" cy="4624208"/>
          </a:xfrm>
        </p:spPr>
      </p:pic>
    </p:spTree>
    <p:extLst>
      <p:ext uri="{BB962C8B-B14F-4D97-AF65-F5344CB8AC3E}">
        <p14:creationId xmlns:p14="http://schemas.microsoft.com/office/powerpoint/2010/main" val="204108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2"/>
          <p:cNvSpPr>
            <a:spLocks noGrp="1" noChangeArrowheads="1"/>
          </p:cNvSpPr>
          <p:nvPr>
            <p:ph type="title"/>
          </p:nvPr>
        </p:nvSpPr>
        <p:spPr>
          <a:xfrm>
            <a:off x="2057400" y="381000"/>
            <a:ext cx="8229600" cy="457200"/>
          </a:xfrm>
        </p:spPr>
        <p:txBody>
          <a:bodyPr>
            <a:normAutofit fontScale="90000"/>
          </a:bodyPr>
          <a:lstStyle/>
          <a:p>
            <a:pPr algn="ctr" eaLnBrk="1" hangingPunct="1"/>
            <a:r>
              <a:rPr lang="en-US" sz="2800" dirty="0" smtClean="0">
                <a:latin typeface="Helvetica" charset="0"/>
              </a:rPr>
              <a:t>Job Parameter </a:t>
            </a:r>
            <a:r>
              <a:rPr lang="en-US" sz="2800" dirty="0">
                <a:latin typeface="Helvetica" charset="0"/>
              </a:rPr>
              <a:t>Editor</a:t>
            </a:r>
          </a:p>
        </p:txBody>
      </p:sp>
      <p:pic>
        <p:nvPicPr>
          <p:cNvPr id="6" name="Picture 5"/>
          <p:cNvPicPr>
            <a:picLocks noChangeAspect="1"/>
          </p:cNvPicPr>
          <p:nvPr/>
        </p:nvPicPr>
        <p:blipFill>
          <a:blip r:embed="rId3"/>
          <a:stretch>
            <a:fillRect/>
          </a:stretch>
        </p:blipFill>
        <p:spPr>
          <a:xfrm>
            <a:off x="7698597" y="6188075"/>
            <a:ext cx="1900206" cy="5905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234" y="1025407"/>
            <a:ext cx="5558527" cy="5162668"/>
          </a:xfrm>
          <a:prstGeom prst="rect">
            <a:avLst/>
          </a:prstGeom>
        </p:spPr>
      </p:pic>
    </p:spTree>
    <p:extLst>
      <p:ext uri="{BB962C8B-B14F-4D97-AF65-F5344CB8AC3E}">
        <p14:creationId xmlns:p14="http://schemas.microsoft.com/office/powerpoint/2010/main" val="4024668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5289"/>
          </a:xfrm>
        </p:spPr>
        <p:txBody>
          <a:bodyPr>
            <a:normAutofit fontScale="90000"/>
          </a:bodyPr>
          <a:lstStyle/>
          <a:p>
            <a:pPr algn="ctr"/>
            <a:r>
              <a:rPr lang="en-US" dirty="0" smtClean="0"/>
              <a:t>Job Validation </a:t>
            </a:r>
            <a:endParaRPr lang="en-US" dirty="0"/>
          </a:p>
        </p:txBody>
      </p:sp>
      <p:sp>
        <p:nvSpPr>
          <p:cNvPr id="3" name="Content Placeholder 2"/>
          <p:cNvSpPr>
            <a:spLocks noGrp="1"/>
          </p:cNvSpPr>
          <p:nvPr>
            <p:ph idx="1"/>
          </p:nvPr>
        </p:nvSpPr>
        <p:spPr>
          <a:ln>
            <a:solidFill>
              <a:schemeClr val="accent1"/>
            </a:solidFill>
          </a:ln>
        </p:spPr>
        <p:txBody>
          <a:bodyPr/>
          <a:lstStyle/>
          <a:p>
            <a:r>
              <a:rPr lang="en-US" dirty="0" smtClean="0"/>
              <a:t>Input Validation </a:t>
            </a:r>
          </a:p>
          <a:p>
            <a:r>
              <a:rPr lang="en-US" dirty="0" smtClean="0"/>
              <a:t>Right Input for Right Application Software</a:t>
            </a:r>
          </a:p>
          <a:p>
            <a:r>
              <a:rPr lang="en-US" dirty="0" smtClean="0"/>
              <a:t>All files/Data  needed are available/retrievable or not</a:t>
            </a:r>
          </a:p>
          <a:p>
            <a:r>
              <a:rPr lang="en-US" dirty="0" smtClean="0"/>
              <a:t>Job Parameter validation – Right Queues, Right Resources [time (amount?), Processors, Memory, Quality of Service, Reservation etc..</a:t>
            </a:r>
          </a:p>
          <a:p>
            <a:r>
              <a:rPr lang="en-US" dirty="0" smtClean="0"/>
              <a:t>Application </a:t>
            </a:r>
          </a:p>
          <a:p>
            <a:r>
              <a:rPr lang="en-US" dirty="0" smtClean="0"/>
              <a:t>HPC Resource(s)</a:t>
            </a:r>
          </a:p>
          <a:p>
            <a:r>
              <a:rPr lang="en-US" dirty="0" smtClean="0"/>
              <a:t>If workflow, for each step, this has to be done.</a:t>
            </a:r>
            <a:endParaRPr lang="en-US" dirty="0"/>
          </a:p>
        </p:txBody>
      </p:sp>
      <p:sp>
        <p:nvSpPr>
          <p:cNvPr id="5" name="TextBox 4"/>
          <p:cNvSpPr txBox="1"/>
          <p:nvPr/>
        </p:nvSpPr>
        <p:spPr>
          <a:xfrm>
            <a:off x="9823773" y="2507824"/>
            <a:ext cx="1766807" cy="830997"/>
          </a:xfrm>
          <a:prstGeom prst="rect">
            <a:avLst/>
          </a:prstGeom>
          <a:noFill/>
        </p:spPr>
        <p:txBody>
          <a:bodyPr wrap="square" rtlCol="0">
            <a:spAutoFit/>
          </a:bodyPr>
          <a:lstStyle/>
          <a:p>
            <a:r>
              <a:rPr lang="en-US" sz="2400" b="1" dirty="0" smtClean="0"/>
              <a:t>Input Parsing </a:t>
            </a:r>
            <a:endParaRPr lang="en-US" sz="2400" b="1" dirty="0"/>
          </a:p>
        </p:txBody>
      </p:sp>
    </p:spTree>
    <p:extLst>
      <p:ext uri="{BB962C8B-B14F-4D97-AF65-F5344CB8AC3E}">
        <p14:creationId xmlns:p14="http://schemas.microsoft.com/office/powerpoint/2010/main" val="103180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p:cNvSpPr>
            <a:spLocks noGrp="1" noChangeArrowheads="1"/>
          </p:cNvSpPr>
          <p:nvPr>
            <p:ph type="title"/>
          </p:nvPr>
        </p:nvSpPr>
        <p:spPr>
          <a:xfrm>
            <a:off x="1981200" y="381001"/>
            <a:ext cx="8229600" cy="411163"/>
          </a:xfrm>
        </p:spPr>
        <p:txBody>
          <a:bodyPr>
            <a:normAutofit fontScale="90000"/>
          </a:bodyPr>
          <a:lstStyle/>
          <a:p>
            <a:pPr algn="ctr" eaLnBrk="1" hangingPunct="1"/>
            <a:r>
              <a:rPr lang="en-US" sz="2800" dirty="0">
                <a:latin typeface="Helvetica" charset="0"/>
              </a:rPr>
              <a:t>Job </a:t>
            </a:r>
            <a:r>
              <a:rPr lang="en-US" sz="2800" dirty="0">
                <a:latin typeface="Helvetica" charset="0"/>
              </a:rPr>
              <a:t>History</a:t>
            </a:r>
            <a:endParaRPr lang="en-US" sz="2800" dirty="0">
              <a:latin typeface="Helvetica" charset="0"/>
            </a:endParaRPr>
          </a:p>
        </p:txBody>
      </p:sp>
      <p:pic>
        <p:nvPicPr>
          <p:cNvPr id="7" name="Picture 6"/>
          <p:cNvPicPr>
            <a:picLocks noChangeAspect="1"/>
          </p:cNvPicPr>
          <p:nvPr/>
        </p:nvPicPr>
        <p:blipFill>
          <a:blip r:embed="rId3"/>
          <a:stretch>
            <a:fillRect/>
          </a:stretch>
        </p:blipFill>
        <p:spPr>
          <a:xfrm>
            <a:off x="7698597" y="6188075"/>
            <a:ext cx="1900206" cy="5905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9601" y="1123701"/>
            <a:ext cx="4929996" cy="4755311"/>
          </a:xfrm>
          <a:prstGeom prst="rect">
            <a:avLst/>
          </a:prstGeom>
        </p:spPr>
      </p:pic>
    </p:spTree>
    <p:extLst>
      <p:ext uri="{BB962C8B-B14F-4D97-AF65-F5344CB8AC3E}">
        <p14:creationId xmlns:p14="http://schemas.microsoft.com/office/powerpoint/2010/main" val="11561883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2"/>
          <p:cNvSpPr>
            <a:spLocks noGrp="1" noChangeArrowheads="1"/>
          </p:cNvSpPr>
          <p:nvPr>
            <p:ph type="title"/>
          </p:nvPr>
        </p:nvSpPr>
        <p:spPr>
          <a:xfrm>
            <a:off x="1981200" y="228600"/>
            <a:ext cx="8229600" cy="609600"/>
          </a:xfrm>
        </p:spPr>
        <p:txBody>
          <a:bodyPr/>
          <a:lstStyle/>
          <a:p>
            <a:pPr algn="ctr" eaLnBrk="1" hangingPunct="1"/>
            <a:r>
              <a:rPr lang="en-US" sz="2800" dirty="0">
                <a:latin typeface="Helvetica" charset="0"/>
              </a:rPr>
              <a:t>Job Monitoring</a:t>
            </a:r>
          </a:p>
        </p:txBody>
      </p:sp>
      <p:pic>
        <p:nvPicPr>
          <p:cNvPr id="5" name="Picture 4"/>
          <p:cNvPicPr>
            <a:picLocks noChangeAspect="1"/>
          </p:cNvPicPr>
          <p:nvPr/>
        </p:nvPicPr>
        <p:blipFill>
          <a:blip r:embed="rId3"/>
          <a:stretch>
            <a:fillRect/>
          </a:stretch>
        </p:blipFill>
        <p:spPr>
          <a:xfrm>
            <a:off x="7698597" y="6188075"/>
            <a:ext cx="1900206" cy="590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400" y="927101"/>
            <a:ext cx="4878852" cy="4893015"/>
          </a:xfrm>
          <a:prstGeom prst="rect">
            <a:avLst/>
          </a:prstGeom>
        </p:spPr>
      </p:pic>
    </p:spTree>
    <p:extLst>
      <p:ext uri="{BB962C8B-B14F-4D97-AF65-F5344CB8AC3E}">
        <p14:creationId xmlns:p14="http://schemas.microsoft.com/office/powerpoint/2010/main" val="6733829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94000"/>
          </a:xfrm>
        </p:spPr>
        <p:txBody>
          <a:bodyPr>
            <a:normAutofit fontScale="90000"/>
          </a:bodyPr>
          <a:lstStyle/>
          <a:p>
            <a:pPr algn="ctr"/>
            <a:r>
              <a:rPr lang="en-US" dirty="0" smtClean="0"/>
              <a:t>Job Output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500" y="1302545"/>
            <a:ext cx="2082800" cy="158846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00" y="1302545"/>
            <a:ext cx="3987800" cy="4449475"/>
          </a:xfrm>
          <a:prstGeom prst="rect">
            <a:avLst/>
          </a:prstGeom>
        </p:spPr>
      </p:pic>
      <p:pic>
        <p:nvPicPr>
          <p:cNvPr id="6" name="Picture 5"/>
          <p:cNvPicPr>
            <a:picLocks noChangeAspect="1"/>
          </p:cNvPicPr>
          <p:nvPr/>
        </p:nvPicPr>
        <p:blipFill>
          <a:blip r:embed="rId4"/>
          <a:stretch>
            <a:fillRect/>
          </a:stretch>
        </p:blipFill>
        <p:spPr>
          <a:xfrm>
            <a:off x="8470900" y="5997575"/>
            <a:ext cx="1900206" cy="5905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4886" y="2891009"/>
            <a:ext cx="3031114" cy="3089592"/>
          </a:xfrm>
          <a:prstGeom prst="rect">
            <a:avLst/>
          </a:prstGeom>
        </p:spPr>
      </p:pic>
    </p:spTree>
    <p:extLst>
      <p:ext uri="{BB962C8B-B14F-4D97-AF65-F5344CB8AC3E}">
        <p14:creationId xmlns:p14="http://schemas.microsoft.com/office/powerpoint/2010/main" val="1017927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2209800" y="609600"/>
            <a:ext cx="7772400" cy="457200"/>
          </a:xfrm>
        </p:spPr>
        <p:txBody>
          <a:bodyPr/>
          <a:lstStyle/>
          <a:p>
            <a:pPr algn="ctr" eaLnBrk="1" hangingPunct="1"/>
            <a:r>
              <a:rPr lang="en-US" sz="2400" dirty="0">
                <a:latin typeface="Helvetica" charset="0"/>
              </a:rPr>
              <a:t>Gradient Monitoring</a:t>
            </a:r>
          </a:p>
        </p:txBody>
      </p:sp>
      <p:pic>
        <p:nvPicPr>
          <p:cNvPr id="6" name="Picture 5"/>
          <p:cNvPicPr>
            <a:picLocks noChangeAspect="1"/>
          </p:cNvPicPr>
          <p:nvPr/>
        </p:nvPicPr>
        <p:blipFill>
          <a:blip r:embed="rId4"/>
          <a:stretch>
            <a:fillRect/>
          </a:stretch>
        </p:blipFill>
        <p:spPr>
          <a:xfrm>
            <a:off x="7698597" y="6188075"/>
            <a:ext cx="1900206" cy="590550"/>
          </a:xfrm>
          <a:prstGeom prst="rect">
            <a:avLst/>
          </a:prstGeom>
        </p:spPr>
      </p:pic>
      <p:graphicFrame>
        <p:nvGraphicFramePr>
          <p:cNvPr id="7" name="Object 3"/>
          <p:cNvGraphicFramePr>
            <a:graphicFrameLocks noChangeAspect="1"/>
          </p:cNvGraphicFramePr>
          <p:nvPr>
            <p:extLst/>
          </p:nvPr>
        </p:nvGraphicFramePr>
        <p:xfrm>
          <a:off x="1767731" y="1481932"/>
          <a:ext cx="7535863" cy="4572000"/>
        </p:xfrm>
        <a:graphic>
          <a:graphicData uri="http://schemas.openxmlformats.org/presentationml/2006/ole">
            <mc:AlternateContent xmlns:mc="http://schemas.openxmlformats.org/markup-compatibility/2006">
              <mc:Choice xmlns:v="urn:schemas-microsoft-com:vml" Requires="v">
                <p:oleObj spid="_x0000_s3077" name="Bitmap Image" r:id="rId5" imgW="4819048" imgH="2924583" progId="Paint.Picture">
                  <p:embed/>
                </p:oleObj>
              </mc:Choice>
              <mc:Fallback>
                <p:oleObj name="Bitmap Image" r:id="rId5" imgW="4819048" imgH="292458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981" t="1616" r="981" b="1414"/>
                      <a:stretch>
                        <a:fillRect/>
                      </a:stretch>
                    </p:blipFill>
                    <p:spPr bwMode="auto">
                      <a:xfrm>
                        <a:off x="1767731" y="1481932"/>
                        <a:ext cx="7535863" cy="457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4098" name="Object 3"/>
          <p:cNvGraphicFramePr>
            <a:graphicFrameLocks noGrp="1" noChangeAspect="1"/>
          </p:cNvGraphicFramePr>
          <p:nvPr>
            <p:ph idx="1"/>
            <p:extLst/>
          </p:nvPr>
        </p:nvGraphicFramePr>
        <p:xfrm>
          <a:off x="3362427" y="1582162"/>
          <a:ext cx="4600473" cy="2762250"/>
        </p:xfrm>
        <a:graphic>
          <a:graphicData uri="http://schemas.openxmlformats.org/presentationml/2006/ole">
            <mc:AlternateContent xmlns:mc="http://schemas.openxmlformats.org/markup-compatibility/2006">
              <mc:Choice xmlns:v="urn:schemas-microsoft-com:vml" Requires="v">
                <p:oleObj spid="_x0000_s3078" name="Bitmap Image" r:id="rId7" imgW="4791744" imgH="2876190" progId="Paint.Picture">
                  <p:embed/>
                </p:oleObj>
              </mc:Choice>
              <mc:Fallback>
                <p:oleObj name="Bitmap Image" r:id="rId7" imgW="4791744" imgH="2876190"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981" t="1633" r="981"/>
                      <a:stretch>
                        <a:fillRect/>
                      </a:stretch>
                    </p:blipFill>
                    <p:spPr bwMode="auto">
                      <a:xfrm>
                        <a:off x="3362427" y="1582162"/>
                        <a:ext cx="4600473" cy="2762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pic>
        <p:nvPicPr>
          <p:cNvPr id="410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1" y="2717800"/>
            <a:ext cx="2740803" cy="2472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1553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2"/>
          <p:cNvSpPr>
            <a:spLocks noGrp="1" noChangeArrowheads="1"/>
          </p:cNvSpPr>
          <p:nvPr>
            <p:ph type="title"/>
          </p:nvPr>
        </p:nvSpPr>
        <p:spPr>
          <a:xfrm>
            <a:off x="1981200" y="381001"/>
            <a:ext cx="8229600" cy="258763"/>
          </a:xfrm>
        </p:spPr>
        <p:txBody>
          <a:bodyPr>
            <a:normAutofit fontScale="90000"/>
          </a:bodyPr>
          <a:lstStyle/>
          <a:p>
            <a:pPr algn="ctr" eaLnBrk="1" hangingPunct="1"/>
            <a:r>
              <a:rPr lang="en-US" sz="2800" dirty="0">
                <a:latin typeface="Helvetica" charset="0"/>
              </a:rPr>
              <a:t>Post </a:t>
            </a:r>
            <a:r>
              <a:rPr lang="en-US" sz="2800" dirty="0">
                <a:latin typeface="Helvetica" charset="0"/>
              </a:rPr>
              <a:t>Processing - Spectra</a:t>
            </a:r>
            <a:endParaRPr lang="en-US" sz="2800" dirty="0">
              <a:latin typeface="Helvetica" charset="0"/>
            </a:endParaRPr>
          </a:p>
        </p:txBody>
      </p:sp>
      <p:pic>
        <p:nvPicPr>
          <p:cNvPr id="5" name="Picture 4"/>
          <p:cNvPicPr>
            <a:picLocks noChangeAspect="1"/>
          </p:cNvPicPr>
          <p:nvPr/>
        </p:nvPicPr>
        <p:blipFill>
          <a:blip r:embed="rId3"/>
          <a:stretch>
            <a:fillRect/>
          </a:stretch>
        </p:blipFill>
        <p:spPr>
          <a:xfrm>
            <a:off x="7698597" y="6188075"/>
            <a:ext cx="1900206" cy="5905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1358900"/>
            <a:ext cx="7048500" cy="4617762"/>
          </a:xfrm>
          <a:prstGeom prst="rect">
            <a:avLst/>
          </a:prstGeom>
        </p:spPr>
      </p:pic>
    </p:spTree>
    <p:extLst>
      <p:ext uri="{BB962C8B-B14F-4D97-AF65-F5344CB8AC3E}">
        <p14:creationId xmlns:p14="http://schemas.microsoft.com/office/powerpoint/2010/main" val="1408304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3009900" y="168276"/>
            <a:ext cx="6820204" cy="715963"/>
          </a:xfrm>
        </p:spPr>
        <p:txBody>
          <a:bodyPr rtlCol="0">
            <a:normAutofit fontScale="90000"/>
          </a:bodyPr>
          <a:lstStyle/>
          <a:p>
            <a:pPr algn="ctr">
              <a:defRPr/>
            </a:pPr>
            <a:r>
              <a:rPr lang="en-US" altLang="en-US" sz="2400" dirty="0">
                <a:solidFill>
                  <a:schemeClr val="accent6">
                    <a:lumMod val="50000"/>
                  </a:schemeClr>
                </a:solidFill>
                <a:latin typeface="Arial" panose="020B0604020202020204" pitchFamily="34" charset="0"/>
                <a:ea typeface="ＭＳ Ｐゴシック" panose="020B0600070205080204" pitchFamily="34" charset="-128"/>
                <a:cs typeface="Arial" panose="020B0604020202020204" pitchFamily="34" charset="0"/>
              </a:rPr>
              <a:t>Line profiles, Structures and SAED Patterns for </a:t>
            </a:r>
            <a:br>
              <a:rPr lang="en-US" altLang="en-US" sz="2400" dirty="0">
                <a:solidFill>
                  <a:schemeClr val="accent6">
                    <a:lumMod val="50000"/>
                  </a:schemeClr>
                </a:solidFill>
                <a:latin typeface="Arial" panose="020B0604020202020204" pitchFamily="34" charset="0"/>
                <a:ea typeface="ＭＳ Ｐゴシック" panose="020B0600070205080204" pitchFamily="34" charset="-128"/>
                <a:cs typeface="Arial" panose="020B0604020202020204" pitchFamily="34" charset="0"/>
              </a:rPr>
            </a:br>
            <a:r>
              <a:rPr lang="en-US" altLang="en-US" sz="2400" dirty="0">
                <a:solidFill>
                  <a:schemeClr val="accent6">
                    <a:lumMod val="50000"/>
                  </a:schemeClr>
                </a:solidFill>
                <a:latin typeface="Arial" panose="020B0604020202020204" pitchFamily="34" charset="0"/>
                <a:ea typeface="ＭＳ Ｐゴシック" panose="020B0600070205080204" pitchFamily="34" charset="-128"/>
                <a:cs typeface="Arial" panose="020B0604020202020204" pitchFamily="34" charset="0"/>
              </a:rPr>
              <a:t>heterogonous </a:t>
            </a:r>
            <a:r>
              <a:rPr lang="en-US" altLang="en-US" sz="2400" dirty="0">
                <a:solidFill>
                  <a:schemeClr val="accent6">
                    <a:lumMod val="50000"/>
                  </a:schemeClr>
                </a:solidFill>
                <a:latin typeface="Symbol" panose="05050102010706020507" pitchFamily="18" charset="2"/>
                <a:ea typeface="ＭＳ Ｐゴシック" panose="020B0600070205080204" pitchFamily="34" charset="-128"/>
                <a:cs typeface="Arial" panose="020B0604020202020204" pitchFamily="34" charset="0"/>
              </a:rPr>
              <a:t>a</a:t>
            </a:r>
            <a:r>
              <a:rPr lang="en-US" altLang="en-US" sz="2400" dirty="0">
                <a:solidFill>
                  <a:schemeClr val="accent6">
                    <a:lumMod val="50000"/>
                  </a:schemeClr>
                </a:solidFill>
                <a:latin typeface="Arial" panose="020B0604020202020204" pitchFamily="34" charset="0"/>
                <a:ea typeface="ＭＳ Ｐゴシック" panose="020B0600070205080204" pitchFamily="34" charset="-128"/>
                <a:cs typeface="Arial" panose="020B0604020202020204" pitchFamily="34" charset="0"/>
              </a:rPr>
              <a:t>-Al2O3 (0001)/</a:t>
            </a:r>
            <a:r>
              <a:rPr lang="en-US" altLang="en-US" sz="2400" dirty="0">
                <a:solidFill>
                  <a:schemeClr val="accent6">
                    <a:lumMod val="50000"/>
                  </a:schemeClr>
                </a:solidFill>
                <a:latin typeface="Symbol" panose="05050102010706020507" pitchFamily="18" charset="2"/>
                <a:ea typeface="ＭＳ Ｐゴシック" panose="020B0600070205080204" pitchFamily="34" charset="-128"/>
                <a:cs typeface="Arial" panose="020B0604020202020204" pitchFamily="34" charset="0"/>
              </a:rPr>
              <a:t>g</a:t>
            </a:r>
            <a:r>
              <a:rPr lang="en-US" altLang="en-US" sz="2400" dirty="0">
                <a:solidFill>
                  <a:schemeClr val="accent6">
                    <a:lumMod val="50000"/>
                  </a:schemeClr>
                </a:solidFill>
                <a:latin typeface="Arial" panose="020B0604020202020204" pitchFamily="34" charset="0"/>
                <a:ea typeface="ＭＳ Ｐゴシック" panose="020B0600070205080204" pitchFamily="34" charset="-128"/>
                <a:cs typeface="Arial" panose="020B0604020202020204" pitchFamily="34" charset="0"/>
              </a:rPr>
              <a:t>-Al2O3 (111) interface</a:t>
            </a:r>
          </a:p>
        </p:txBody>
      </p:sp>
      <p:pic>
        <p:nvPicPr>
          <p:cNvPr id="41986"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463655" y="1462090"/>
            <a:ext cx="5107781" cy="3933825"/>
          </a:xfrm>
        </p:spPr>
      </p:pic>
      <p:sp>
        <p:nvSpPr>
          <p:cNvPr id="41987" name="Slide Number Placeholder 3"/>
          <p:cNvSpPr>
            <a:spLocks noGrp="1"/>
          </p:cNvSpPr>
          <p:nvPr>
            <p:ph type="sldNum" sz="quarter" idx="4294967295"/>
          </p:nvPr>
        </p:nvSpPr>
        <p:spPr bwMode="auto">
          <a:xfrm>
            <a:off x="8534400" y="6243638"/>
            <a:ext cx="21336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9F96D17F-4243-8043-A9B5-29FB3DDC0B0A}" type="slidenum">
              <a:rPr lang="en-US" sz="1200">
                <a:solidFill>
                  <a:schemeClr val="bg1"/>
                </a:solidFill>
                <a:latin typeface="Arial" charset="0"/>
                <a:cs typeface="Arial" charset="0"/>
              </a:rPr>
              <a:pPr/>
              <a:t>4</a:t>
            </a:fld>
            <a:endParaRPr lang="en-US" sz="1200">
              <a:solidFill>
                <a:schemeClr val="bg1"/>
              </a:solidFill>
              <a:latin typeface="Arial" charset="0"/>
              <a:cs typeface="Arial" charset="0"/>
            </a:endParaRPr>
          </a:p>
        </p:txBody>
      </p:sp>
      <p:pic>
        <p:nvPicPr>
          <p:cNvPr id="4198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67495" y="1462089"/>
            <a:ext cx="2284810" cy="2443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89" name="TextBox 6"/>
          <p:cNvSpPr txBox="1">
            <a:spLocks noChangeArrowheads="1"/>
          </p:cNvSpPr>
          <p:nvPr/>
        </p:nvSpPr>
        <p:spPr bwMode="auto">
          <a:xfrm>
            <a:off x="4495800" y="5638801"/>
            <a:ext cx="5521659" cy="800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400" dirty="0">
                <a:latin typeface="Arial" charset="0"/>
              </a:rPr>
              <a:t>The colored triangles are positioned at experimentally determined peak locations for bulk </a:t>
            </a:r>
            <a:r>
              <a:rPr lang="en-US" sz="1400" dirty="0">
                <a:latin typeface="Symbol" charset="0"/>
              </a:rPr>
              <a:t>a</a:t>
            </a:r>
            <a:r>
              <a:rPr lang="en-US" sz="1400" dirty="0">
                <a:latin typeface="Arial" charset="0"/>
              </a:rPr>
              <a:t>-Al2O3 (red) and </a:t>
            </a:r>
            <a:r>
              <a:rPr lang="en-US" sz="1400" dirty="0">
                <a:latin typeface="Symbol" charset="0"/>
              </a:rPr>
              <a:t>g</a:t>
            </a:r>
            <a:r>
              <a:rPr lang="en-US" sz="1400" dirty="0">
                <a:latin typeface="Arial" charset="0"/>
              </a:rPr>
              <a:t>-Al2O3 (green)33.</a:t>
            </a:r>
          </a:p>
          <a:p>
            <a:pPr eaLnBrk="1" hangingPunct="1"/>
            <a:endParaRPr lang="en-US" sz="1800" dirty="0">
              <a:latin typeface="Arial" charset="0"/>
            </a:endParaRPr>
          </a:p>
        </p:txBody>
      </p:sp>
      <p:sp>
        <p:nvSpPr>
          <p:cNvPr id="41990" name="TextBox 7"/>
          <p:cNvSpPr txBox="1">
            <a:spLocks noChangeArrowheads="1"/>
          </p:cNvSpPr>
          <p:nvPr/>
        </p:nvSpPr>
        <p:spPr bwMode="auto">
          <a:xfrm>
            <a:off x="2781300" y="4343400"/>
            <a:ext cx="1600200"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latin typeface="Arial" charset="0"/>
              </a:rPr>
              <a:t>Coleman et al. 2014, JOM 66, 408</a:t>
            </a:r>
          </a:p>
          <a:p>
            <a:pPr eaLnBrk="1" hangingPunct="1"/>
            <a:endParaRPr lang="en-US" sz="1800" dirty="0">
              <a:latin typeface="Arial" charset="0"/>
            </a:endParaRPr>
          </a:p>
          <a:p>
            <a:pPr eaLnBrk="1" hangingPunct="1"/>
            <a:endParaRPr lang="en-US" sz="1800" dirty="0">
              <a:latin typeface="Arial" charset="0"/>
            </a:endParaRPr>
          </a:p>
        </p:txBody>
      </p:sp>
      <p:pic>
        <p:nvPicPr>
          <p:cNvPr id="9"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06604"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992224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94000"/>
          </a:xfrm>
        </p:spPr>
        <p:txBody>
          <a:bodyPr>
            <a:normAutofit fontScale="90000"/>
          </a:bodyPr>
          <a:lstStyle/>
          <a:p>
            <a:pPr algn="ctr"/>
            <a:r>
              <a:rPr lang="en-US" dirty="0" smtClean="0"/>
              <a:t>Post Processing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9900" y="1185863"/>
            <a:ext cx="2857500" cy="495228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825" y="1185864"/>
            <a:ext cx="4152900" cy="4610423"/>
          </a:xfrm>
          <a:prstGeom prst="rect">
            <a:avLst/>
          </a:prstGeom>
        </p:spPr>
      </p:pic>
      <p:pic>
        <p:nvPicPr>
          <p:cNvPr id="6" name="Picture 5"/>
          <p:cNvPicPr>
            <a:picLocks noChangeAspect="1"/>
          </p:cNvPicPr>
          <p:nvPr/>
        </p:nvPicPr>
        <p:blipFill>
          <a:blip r:embed="rId4"/>
          <a:stretch>
            <a:fillRect/>
          </a:stretch>
        </p:blipFill>
        <p:spPr>
          <a:xfrm>
            <a:off x="7698597" y="6188075"/>
            <a:ext cx="1900206" cy="590550"/>
          </a:xfrm>
          <a:prstGeom prst="rect">
            <a:avLst/>
          </a:prstGeom>
        </p:spPr>
      </p:pic>
    </p:spTree>
    <p:extLst>
      <p:ext uri="{BB962C8B-B14F-4D97-AF65-F5344CB8AC3E}">
        <p14:creationId xmlns:p14="http://schemas.microsoft.com/office/powerpoint/2010/main" val="1467486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Metascheduling </a:t>
            </a:r>
            <a:endParaRPr lang="en-US" dirty="0"/>
          </a:p>
        </p:txBody>
      </p:sp>
      <p:sp>
        <p:nvSpPr>
          <p:cNvPr id="3" name="Content Placeholder 2"/>
          <p:cNvSpPr>
            <a:spLocks noGrp="1"/>
          </p:cNvSpPr>
          <p:nvPr>
            <p:ph idx="1"/>
          </p:nvPr>
        </p:nvSpPr>
        <p:spPr/>
        <p:txBody>
          <a:bodyPr/>
          <a:lstStyle/>
          <a:p>
            <a:r>
              <a:rPr lang="en-US" dirty="0" smtClean="0"/>
              <a:t>Some resources limit number of jobs</a:t>
            </a:r>
          </a:p>
          <a:p>
            <a:r>
              <a:rPr lang="en-US" dirty="0" smtClean="0"/>
              <a:t>Multiple connections for large number of jobs can be considered “Denial of service” attack.</a:t>
            </a:r>
          </a:p>
          <a:p>
            <a:r>
              <a:rPr lang="en-US" dirty="0" smtClean="0"/>
              <a:t>It could be more efficient to distribute large number of jobs</a:t>
            </a:r>
          </a:p>
          <a:p>
            <a:r>
              <a:rPr lang="en-US" dirty="0" smtClean="0"/>
              <a:t>Job packing, Job arrays support</a:t>
            </a:r>
          </a:p>
          <a:p>
            <a:r>
              <a:rPr lang="en-US" dirty="0" smtClean="0"/>
              <a:t>Automated job submissions for optimizing resources and time to solution</a:t>
            </a:r>
          </a:p>
        </p:txBody>
      </p:sp>
    </p:spTree>
    <p:extLst>
      <p:ext uri="{BB962C8B-B14F-4D97-AF65-F5344CB8AC3E}">
        <p14:creationId xmlns:p14="http://schemas.microsoft.com/office/powerpoint/2010/main" val="146462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MetaScheduling</a:t>
            </a:r>
            <a:r>
              <a:rPr lang="en-US" dirty="0" smtClean="0"/>
              <a:t/>
            </a:r>
            <a:br>
              <a:rPr lang="en-US" dirty="0" smtClean="0"/>
            </a:br>
            <a:r>
              <a:rPr lang="en-US" dirty="0" smtClean="0"/>
              <a:t>Proposed architecture </a:t>
            </a:r>
            <a:endParaRPr lang="en-US" dirty="0"/>
          </a:p>
        </p:txBody>
      </p:sp>
      <p:pic>
        <p:nvPicPr>
          <p:cNvPr id="2050" name="Picture 2" descr="https://lh5.googleusercontent.com/LY3agR4_D-aJVq9Z0G7JKrQ7R1QcARr4zN91u5kDfMAx6IClmfCImm4o9HImiGaeXoOk4G03NqloJCzhFxq1el8W663EdSUyhNucTn6YY56xhjAH08RJ_sKSyAM0QDVK2A3DOV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38062" y="1825625"/>
            <a:ext cx="85158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137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1" y="3410857"/>
            <a:ext cx="8541657" cy="28484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981201" y="1549401"/>
            <a:ext cx="8541657" cy="1861457"/>
          </a:xfrm>
          <a:prstGeom prst="rect">
            <a:avLst/>
          </a:prstGeom>
          <a:ln>
            <a:solidFill>
              <a:schemeClr val="accent1">
                <a:shade val="95000"/>
                <a:satMod val="105000"/>
                <a:alpha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274638"/>
            <a:ext cx="8229600" cy="753306"/>
          </a:xfrm>
        </p:spPr>
        <p:txBody>
          <a:bodyPr>
            <a:normAutofit/>
          </a:bodyPr>
          <a:lstStyle/>
          <a:p>
            <a:pPr algn="ctr"/>
            <a:r>
              <a:rPr lang="en-US" dirty="0" smtClean="0"/>
              <a:t>SEAGrid Data Catalog</a:t>
            </a:r>
            <a:endParaRPr lang="en-US" dirty="0"/>
          </a:p>
        </p:txBody>
      </p:sp>
      <p:pic>
        <p:nvPicPr>
          <p:cNvPr id="5" name="Picture 4" descr="data-catalog-over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60" y="1549400"/>
            <a:ext cx="9162840" cy="5061692"/>
          </a:xfrm>
          <a:prstGeom prst="rect">
            <a:avLst/>
          </a:prstGeom>
        </p:spPr>
      </p:pic>
      <p:pic>
        <p:nvPicPr>
          <p:cNvPr id="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6604"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99854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20676"/>
          </a:xfrm>
        </p:spPr>
        <p:txBody>
          <a:bodyPr>
            <a:normAutofit fontScale="90000"/>
          </a:bodyPr>
          <a:lstStyle/>
          <a:p>
            <a:pPr algn="ctr"/>
            <a:r>
              <a:rPr lang="en-US" dirty="0" smtClean="0"/>
              <a:t>Searching for Cataloged Data</a:t>
            </a:r>
            <a:endParaRPr lang="en-US" dirty="0"/>
          </a:p>
        </p:txBody>
      </p:sp>
      <p:pic>
        <p:nvPicPr>
          <p:cNvPr id="4" name="Picture 3" descr="Screen Shot 2016-03-10 at 3.55.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1203617"/>
            <a:ext cx="8368555" cy="5463067"/>
          </a:xfrm>
          <a:prstGeom prst="rect">
            <a:avLst/>
          </a:prstGeom>
        </p:spPr>
      </p:pic>
      <p:pic>
        <p:nvPicPr>
          <p:cNvPr id="5" name="Picture 4" descr="Screen Shot 2016-03-10 at 3.5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336" y="1203616"/>
            <a:ext cx="1841500" cy="2552700"/>
          </a:xfrm>
          <a:prstGeom prst="rect">
            <a:avLst/>
          </a:prstGeom>
        </p:spPr>
      </p:pic>
    </p:spTree>
    <p:extLst>
      <p:ext uri="{BB962C8B-B14F-4D97-AF65-F5344CB8AC3E}">
        <p14:creationId xmlns:p14="http://schemas.microsoft.com/office/powerpoint/2010/main" val="20117910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784"/>
            <a:ext cx="8229600" cy="516570"/>
          </a:xfrm>
        </p:spPr>
        <p:txBody>
          <a:bodyPr>
            <a:normAutofit fontScale="90000"/>
          </a:bodyPr>
          <a:lstStyle/>
          <a:p>
            <a:pPr algn="ctr"/>
            <a:r>
              <a:rPr lang="en-US" dirty="0" smtClean="0"/>
              <a:t>Metadata</a:t>
            </a:r>
            <a:endParaRPr lang="en-US" dirty="0"/>
          </a:p>
        </p:txBody>
      </p:sp>
      <p:pic>
        <p:nvPicPr>
          <p:cNvPr id="7" name="Picture 6" descr="Screen Shot 2016-03-10 at 8.16.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028" y="791209"/>
            <a:ext cx="2847532" cy="5661454"/>
          </a:xfrm>
          <a:prstGeom prst="rect">
            <a:avLst/>
          </a:prstGeom>
        </p:spPr>
      </p:pic>
      <p:pic>
        <p:nvPicPr>
          <p:cNvPr id="8" name="Picture 7" descr="Screen Shot 2016-03-10 at 8.16.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300" y="791209"/>
            <a:ext cx="2552700" cy="5778500"/>
          </a:xfrm>
          <a:prstGeom prst="rect">
            <a:avLst/>
          </a:prstGeom>
        </p:spPr>
      </p:pic>
      <p:pic>
        <p:nvPicPr>
          <p:cNvPr id="10" name="Content Placeholder 9" descr="Screen Shot 2016-03-10 at 8.15.30 PM.png"/>
          <p:cNvPicPr>
            <a:picLocks noGrp="1" noChangeAspect="1"/>
          </p:cNvPicPr>
          <p:nvPr>
            <p:ph idx="1"/>
          </p:nvPr>
        </p:nvPicPr>
        <p:blipFill>
          <a:blip r:embed="rId4">
            <a:extLst>
              <a:ext uri="{28A0092B-C50C-407E-A947-70E740481C1C}">
                <a14:useLocalDpi xmlns:a14="http://schemas.microsoft.com/office/drawing/2010/main" val="0"/>
              </a:ext>
            </a:extLst>
          </a:blip>
          <a:srcRect l="-100418" r="-100418"/>
          <a:stretch>
            <a:fillRect/>
          </a:stretch>
        </p:blipFill>
        <p:spPr>
          <a:xfrm>
            <a:off x="-1832806" y="957779"/>
            <a:ext cx="10309786" cy="5699177"/>
          </a:xfrm>
        </p:spPr>
      </p:pic>
    </p:spTree>
    <p:extLst>
      <p:ext uri="{BB962C8B-B14F-4D97-AF65-F5344CB8AC3E}">
        <p14:creationId xmlns:p14="http://schemas.microsoft.com/office/powerpoint/2010/main" val="42222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50" y="19050"/>
            <a:ext cx="11249025" cy="487363"/>
          </a:xfrm>
        </p:spPr>
        <p:txBody>
          <a:bodyPr>
            <a:normAutofit fontScale="90000"/>
          </a:bodyPr>
          <a:lstStyle/>
          <a:p>
            <a:pPr algn="ctr">
              <a:defRPr/>
            </a:pPr>
            <a:r>
              <a:rPr lang="en-US" dirty="0" smtClean="0"/>
              <a:t>Parametrization Methodology and Schemes </a:t>
            </a:r>
            <a:endParaRPr lang="en-US" dirty="0"/>
          </a:p>
        </p:txBody>
      </p:sp>
      <p:pic>
        <p:nvPicPr>
          <p:cNvPr id="4198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9763"/>
            <a:ext cx="4691063" cy="57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639763"/>
            <a:ext cx="5068887" cy="241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4198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33950" y="3317875"/>
            <a:ext cx="2622550"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99388" y="3206750"/>
            <a:ext cx="4392612"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0128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219994" y="284747"/>
            <a:ext cx="9831387" cy="487363"/>
          </a:xfrm>
        </p:spPr>
        <p:txBody>
          <a:bodyPr/>
          <a:lstStyle/>
          <a:p>
            <a:pPr algn="ctr"/>
            <a:r>
              <a:rPr lang="en-US" altLang="x-none" sz="2800">
                <a:latin typeface="Arial" charset="0"/>
                <a:ea typeface="ＭＳ Ｐゴシック" charset="-128"/>
                <a:cs typeface="Arial" charset="0"/>
              </a:rPr>
              <a:t>Apache Airavata Workflow  Dihedral Parametrization</a:t>
            </a:r>
          </a:p>
        </p:txBody>
      </p:sp>
      <p:pic>
        <p:nvPicPr>
          <p:cNvPr id="4710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258888"/>
            <a:ext cx="6135688" cy="4279900"/>
          </a:xfrm>
        </p:spPr>
      </p:pic>
      <p:pic>
        <p:nvPicPr>
          <p:cNvPr id="4710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35688" y="1258888"/>
            <a:ext cx="6121400"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1484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63" y="152400"/>
            <a:ext cx="11933237" cy="868363"/>
          </a:xfrm>
        </p:spPr>
        <p:txBody>
          <a:bodyPr>
            <a:normAutofit/>
          </a:bodyPr>
          <a:lstStyle/>
          <a:p>
            <a:pPr>
              <a:defRPr/>
            </a:pPr>
            <a:r>
              <a:rPr lang="en-US" sz="3600" dirty="0" smtClean="0"/>
              <a:t>Workflow Monitoring and Validation </a:t>
            </a:r>
            <a:r>
              <a:rPr lang="en-US" sz="3600" dirty="0"/>
              <a:t>of the dihedral parameters</a:t>
            </a:r>
          </a:p>
        </p:txBody>
      </p:sp>
      <p:pic>
        <p:nvPicPr>
          <p:cNvPr id="4813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2513" y="1243013"/>
            <a:ext cx="6965950" cy="391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43013"/>
            <a:ext cx="4862513"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153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2068574" y="339744"/>
            <a:ext cx="7355956" cy="564360"/>
          </a:xfrm>
        </p:spPr>
        <p:txBody>
          <a:bodyPr>
            <a:noAutofit/>
          </a:bodyPr>
          <a:lstStyle/>
          <a:p>
            <a:pPr algn="ctr" eaLnBrk="1" hangingPunct="1"/>
            <a:r>
              <a:rPr lang="en-US" sz="2800" dirty="0">
                <a:latin typeface="Arial" charset="0"/>
              </a:rPr>
              <a:t>Workflow and Visualization</a:t>
            </a:r>
            <a:br>
              <a:rPr lang="en-US" sz="2800" dirty="0">
                <a:latin typeface="Arial" charset="0"/>
              </a:rPr>
            </a:br>
            <a:r>
              <a:rPr lang="en-US" sz="2000" dirty="0">
                <a:latin typeface="Arial" charset="0"/>
              </a:rPr>
              <a:t>An XSEDE ECSS Project</a:t>
            </a:r>
          </a:p>
        </p:txBody>
      </p:sp>
      <p:sp>
        <p:nvSpPr>
          <p:cNvPr id="36867" name="Content Placeholder 2"/>
          <p:cNvSpPr>
            <a:spLocks noGrp="1"/>
          </p:cNvSpPr>
          <p:nvPr>
            <p:ph idx="1"/>
          </p:nvPr>
        </p:nvSpPr>
        <p:spPr>
          <a:xfrm>
            <a:off x="1065728" y="1081089"/>
            <a:ext cx="3571875" cy="2854325"/>
          </a:xfrm>
        </p:spPr>
        <p:txBody>
          <a:bodyPr>
            <a:normAutofit fontScale="92500" lnSpcReduction="20000"/>
          </a:bodyPr>
          <a:lstStyle/>
          <a:p>
            <a:pPr eaLnBrk="1" hangingPunct="1">
              <a:lnSpc>
                <a:spcPct val="90000"/>
              </a:lnSpc>
            </a:pPr>
            <a:r>
              <a:rPr lang="en-US" sz="1300" dirty="0">
                <a:latin typeface="Calibri" charset="0"/>
              </a:rPr>
              <a:t>For large memory calculations a workflow is required to use the appropriate XSEDE resource</a:t>
            </a:r>
          </a:p>
          <a:p>
            <a:pPr lvl="1" eaLnBrk="1" hangingPunct="1">
              <a:lnSpc>
                <a:spcPct val="90000"/>
              </a:lnSpc>
              <a:buFont typeface="Courier New" charset="0"/>
              <a:buChar char="o"/>
            </a:pPr>
            <a:r>
              <a:rPr lang="en-US" sz="1300" dirty="0">
                <a:latin typeface="Calibri" charset="0"/>
              </a:rPr>
              <a:t>TACC Stampede: Atomistic simulation of alumina</a:t>
            </a:r>
          </a:p>
          <a:p>
            <a:pPr lvl="1" eaLnBrk="1" hangingPunct="1">
              <a:lnSpc>
                <a:spcPct val="90000"/>
              </a:lnSpc>
              <a:buFont typeface="Courier New" charset="0"/>
              <a:buChar char="o"/>
            </a:pPr>
            <a:r>
              <a:rPr lang="en-US" sz="1300" dirty="0">
                <a:latin typeface="Calibri" charset="0"/>
              </a:rPr>
              <a:t>SDSC Gordon: Calculation of diffraction intensities + Visualization </a:t>
            </a:r>
          </a:p>
          <a:p>
            <a:pPr eaLnBrk="1" hangingPunct="1">
              <a:lnSpc>
                <a:spcPct val="90000"/>
              </a:lnSpc>
            </a:pPr>
            <a:r>
              <a:rPr lang="en-US" sz="1300" dirty="0">
                <a:latin typeface="Calibri" charset="0"/>
              </a:rPr>
              <a:t>Workflow implemented through SEAGrid Science gateway</a:t>
            </a:r>
          </a:p>
          <a:p>
            <a:pPr lvl="1" eaLnBrk="1" hangingPunct="1">
              <a:lnSpc>
                <a:spcPct val="90000"/>
              </a:lnSpc>
              <a:buFont typeface="Courier New" charset="0"/>
              <a:buChar char="o"/>
            </a:pPr>
            <a:r>
              <a:rPr lang="en-US" sz="1300" dirty="0">
                <a:latin typeface="Calibri" charset="0"/>
              </a:rPr>
              <a:t>Supports a private “DS” LAMMPS build</a:t>
            </a:r>
          </a:p>
          <a:p>
            <a:pPr lvl="1" eaLnBrk="1" hangingPunct="1">
              <a:lnSpc>
                <a:spcPct val="90000"/>
              </a:lnSpc>
              <a:buFont typeface="Courier New" charset="0"/>
              <a:buChar char="o"/>
            </a:pPr>
            <a:r>
              <a:rPr lang="en-US" sz="1300" dirty="0">
                <a:latin typeface="Calibri" charset="0"/>
              </a:rPr>
              <a:t>Supports single </a:t>
            </a:r>
            <a:r>
              <a:rPr lang="en-US" sz="1300" dirty="0" err="1">
                <a:latin typeface="Calibri" charset="0"/>
              </a:rPr>
              <a:t>jobID</a:t>
            </a:r>
            <a:r>
              <a:rPr lang="en-US" sz="1300" dirty="0">
                <a:latin typeface="Calibri" charset="0"/>
              </a:rPr>
              <a:t> handle for </a:t>
            </a:r>
            <a:r>
              <a:rPr lang="en-US" sz="1300" dirty="0" err="1">
                <a:latin typeface="Calibri" charset="0"/>
              </a:rPr>
              <a:t>multiresource</a:t>
            </a:r>
            <a:r>
              <a:rPr lang="en-US" sz="1300" dirty="0">
                <a:latin typeface="Calibri" charset="0"/>
              </a:rPr>
              <a:t> job submission</a:t>
            </a:r>
          </a:p>
          <a:p>
            <a:pPr lvl="1" eaLnBrk="1" hangingPunct="1">
              <a:lnSpc>
                <a:spcPct val="90000"/>
              </a:lnSpc>
              <a:buFont typeface="Courier New" charset="0"/>
              <a:buChar char="o"/>
            </a:pPr>
            <a:r>
              <a:rPr lang="en-US" sz="1300" dirty="0">
                <a:latin typeface="Calibri" charset="0"/>
              </a:rPr>
              <a:t>Supports the development of a XML script for high throughput job submission</a:t>
            </a:r>
          </a:p>
          <a:p>
            <a:pPr lvl="1" eaLnBrk="1" hangingPunct="1">
              <a:lnSpc>
                <a:spcPct val="90000"/>
              </a:lnSpc>
              <a:buFont typeface="Courier New" charset="0"/>
              <a:buChar char="o"/>
            </a:pPr>
            <a:r>
              <a:rPr lang="en-US" sz="1300" dirty="0">
                <a:latin typeface="Calibri" charset="0"/>
              </a:rPr>
              <a:t>Compatible with parallel </a:t>
            </a:r>
            <a:r>
              <a:rPr lang="en-US" sz="1300" dirty="0" err="1">
                <a:latin typeface="Calibri" charset="0"/>
              </a:rPr>
              <a:t>VisIt</a:t>
            </a:r>
            <a:r>
              <a:rPr lang="en-US" sz="1300" dirty="0">
                <a:latin typeface="Calibri" charset="0"/>
              </a:rPr>
              <a:t> executions so that diffraction pattern generation is automated</a:t>
            </a:r>
          </a:p>
          <a:p>
            <a:pPr lvl="1" eaLnBrk="1" hangingPunct="1">
              <a:lnSpc>
                <a:spcPct val="90000"/>
              </a:lnSpc>
            </a:pPr>
            <a:endParaRPr lang="en-US" sz="1300" dirty="0">
              <a:latin typeface="Calibri" charset="0"/>
            </a:endParaRPr>
          </a:p>
          <a:p>
            <a:pPr eaLnBrk="1" hangingPunct="1">
              <a:lnSpc>
                <a:spcPct val="90000"/>
              </a:lnSpc>
            </a:pPr>
            <a:endParaRPr lang="en-US" sz="1300" dirty="0">
              <a:latin typeface="Calibri" charset="0"/>
            </a:endParaRPr>
          </a:p>
        </p:txBody>
      </p:sp>
      <p:sp>
        <p:nvSpPr>
          <p:cNvPr id="40963" name="Rectangle 3"/>
          <p:cNvSpPr>
            <a:spLocks noChangeArrowheads="1"/>
          </p:cNvSpPr>
          <p:nvPr/>
        </p:nvSpPr>
        <p:spPr bwMode="auto">
          <a:xfrm>
            <a:off x="2667000" y="-184666"/>
            <a:ext cx="1846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latin typeface="Arial" charset="0"/>
            </a:endParaRPr>
          </a:p>
        </p:txBody>
      </p:sp>
      <p:grpSp>
        <p:nvGrpSpPr>
          <p:cNvPr id="4" name="Group 3"/>
          <p:cNvGrpSpPr>
            <a:grpSpLocks/>
          </p:cNvGrpSpPr>
          <p:nvPr/>
        </p:nvGrpSpPr>
        <p:grpSpPr bwMode="auto">
          <a:xfrm>
            <a:off x="1065728" y="4094755"/>
            <a:ext cx="3600450" cy="2266180"/>
            <a:chOff x="161744" y="3935368"/>
            <a:chExt cx="4800600" cy="2266451"/>
          </a:xfrm>
        </p:grpSpPr>
        <p:pic>
          <p:nvPicPr>
            <p:cNvPr id="409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744" y="3935368"/>
              <a:ext cx="4800600" cy="144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8" name="TextBox 1"/>
            <p:cNvSpPr txBox="1">
              <a:spLocks noChangeArrowheads="1"/>
            </p:cNvSpPr>
            <p:nvPr/>
          </p:nvSpPr>
          <p:spPr bwMode="auto">
            <a:xfrm>
              <a:off x="552091" y="5555411"/>
              <a:ext cx="4019909" cy="646408"/>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Workflow to run on TACC resources only </a:t>
              </a:r>
            </a:p>
          </p:txBody>
        </p:sp>
      </p:grpSp>
      <p:pic>
        <p:nvPicPr>
          <p:cNvPr id="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6604" y="6015218"/>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https://lh5.googleusercontent.com/p8YAJaCs6AXYy8VquU-odNdAbhtV5ctXDHdvTYfwoFrxVgOCJMpmZ0pmrUYdLDefPUCGJdpmI9aRofqPsFbXQofgdOwnrTvY0GdQ1C-FQDqRvT_Gy3TJ24uWArlpnk3NyarW1vdb"/>
          <p:cNvPicPr/>
          <p:nvPr/>
        </p:nvPicPr>
        <p:blipFill>
          <a:blip r:embed="rId5">
            <a:extLst>
              <a:ext uri="{28A0092B-C50C-407E-A947-70E740481C1C}">
                <a14:useLocalDpi xmlns:a14="http://schemas.microsoft.com/office/drawing/2010/main" val="0"/>
              </a:ext>
            </a:extLst>
          </a:blip>
          <a:srcRect/>
          <a:stretch>
            <a:fillRect/>
          </a:stretch>
        </p:blipFill>
        <p:spPr bwMode="auto">
          <a:xfrm>
            <a:off x="5396385" y="1404940"/>
            <a:ext cx="5461397" cy="4352924"/>
          </a:xfrm>
          <a:prstGeom prst="rect">
            <a:avLst/>
          </a:prstGeom>
          <a:noFill/>
          <a:ln>
            <a:noFill/>
          </a:ln>
        </p:spPr>
      </p:pic>
    </p:spTree>
    <p:extLst>
      <p:ext uri="{BB962C8B-B14F-4D97-AF65-F5344CB8AC3E}">
        <p14:creationId xmlns:p14="http://schemas.microsoft.com/office/powerpoint/2010/main" val="1561376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86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06604"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981200" y="274638"/>
            <a:ext cx="8229600" cy="558212"/>
          </a:xfrm>
        </p:spPr>
        <p:txBody>
          <a:bodyPr>
            <a:normAutofit fontScale="90000"/>
          </a:bodyPr>
          <a:lstStyle/>
          <a:p>
            <a:pPr algn="ctr"/>
            <a:r>
              <a:rPr lang="en-US" dirty="0" smtClean="0"/>
              <a:t>Biomineralization</a:t>
            </a:r>
            <a:endParaRPr lang="en-US" dirty="0"/>
          </a:p>
        </p:txBody>
      </p:sp>
      <p:pic>
        <p:nvPicPr>
          <p:cNvPr id="4" name="Picture 3" descr="http://www.geokem.co.nz/scaling.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1" y="1008795"/>
            <a:ext cx="6052967" cy="193845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http://www.dynamic-descaler.com/images/Ford_Motor-_Before.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76968" y="903593"/>
            <a:ext cx="2724869" cy="204365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descr="http://wwx.inhs.illinois.edu/files/8013/6184/5729/boat-load-o-clams.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65634" y="3949647"/>
            <a:ext cx="3122596" cy="200523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assets.inhabitat.com/wp-content/blogs.dir/1/files/2013/02/sea-urchin-carbon-capture.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872302" y="3949647"/>
            <a:ext cx="2673643" cy="2005232"/>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http://www.rsc.org/chemistryworld/sites/default/files/upload/mother-of-pearl_shutterstock_105186932_30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4118" y="3949648"/>
            <a:ext cx="2755891" cy="206691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794626" y="6159911"/>
            <a:ext cx="7764853" cy="369332"/>
          </a:xfrm>
          <a:prstGeom prst="rect">
            <a:avLst/>
          </a:prstGeom>
        </p:spPr>
        <p:txBody>
          <a:bodyPr wrap="square">
            <a:spAutoFit/>
          </a:bodyPr>
          <a:lstStyle/>
          <a:p>
            <a:r>
              <a:rPr lang="en-US" dirty="0"/>
              <a:t>CaCO</a:t>
            </a:r>
            <a:r>
              <a:rPr lang="en-US" baseline="-25000" dirty="0"/>
              <a:t>3  </a:t>
            </a:r>
            <a:r>
              <a:rPr lang="en-US" dirty="0"/>
              <a:t>enables: Tough structures Self-healing and Growth</a:t>
            </a:r>
          </a:p>
        </p:txBody>
      </p:sp>
      <p:sp>
        <p:nvSpPr>
          <p:cNvPr id="12" name="Rectangle 11"/>
          <p:cNvSpPr/>
          <p:nvPr/>
        </p:nvSpPr>
        <p:spPr>
          <a:xfrm>
            <a:off x="1565634" y="3059668"/>
            <a:ext cx="9102366" cy="369332"/>
          </a:xfrm>
          <a:prstGeom prst="rect">
            <a:avLst/>
          </a:prstGeom>
        </p:spPr>
        <p:txBody>
          <a:bodyPr wrap="square">
            <a:spAutoFit/>
          </a:bodyPr>
          <a:lstStyle/>
          <a:p>
            <a:r>
              <a:rPr lang="en-US" dirty="0"/>
              <a:t>Calcium Carbonate in Industrial Processes: Pipe scaling and Heat exchanger fouling    </a:t>
            </a:r>
          </a:p>
        </p:txBody>
      </p:sp>
    </p:spTree>
    <p:extLst>
      <p:ext uri="{BB962C8B-B14F-4D97-AF65-F5344CB8AC3E}">
        <p14:creationId xmlns:p14="http://schemas.microsoft.com/office/powerpoint/2010/main" val="1386808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do we study the </a:t>
            </a:r>
            <a:r>
              <a:rPr lang="en-US" dirty="0" err="1" smtClean="0"/>
              <a:t>biomineralization</a:t>
            </a:r>
            <a:r>
              <a:rPr lang="en-US" dirty="0" smtClean="0"/>
              <a:t> of calcium </a:t>
            </a:r>
            <a:r>
              <a:rPr lang="en-US" dirty="0"/>
              <a:t>c</a:t>
            </a:r>
            <a:r>
              <a:rPr lang="en-US" dirty="0" smtClean="0"/>
              <a:t>arbonate?</a:t>
            </a:r>
            <a:endParaRPr lang="en-US" dirty="0"/>
          </a:p>
        </p:txBody>
      </p:sp>
      <p:sp>
        <p:nvSpPr>
          <p:cNvPr id="9" name="Text Placeholder 8"/>
          <p:cNvSpPr>
            <a:spLocks noGrp="1"/>
          </p:cNvSpPr>
          <p:nvPr>
            <p:ph type="body" idx="1"/>
          </p:nvPr>
        </p:nvSpPr>
        <p:spPr/>
        <p:txBody>
          <a:bodyPr>
            <a:normAutofit/>
          </a:bodyPr>
          <a:lstStyle/>
          <a:p>
            <a:r>
              <a:rPr lang="en-US" dirty="0"/>
              <a:t>Marine invertebrates</a:t>
            </a:r>
          </a:p>
        </p:txBody>
      </p:sp>
      <p:sp>
        <p:nvSpPr>
          <p:cNvPr id="10" name="Content Placeholder 9"/>
          <p:cNvSpPr>
            <a:spLocks noGrp="1"/>
          </p:cNvSpPr>
          <p:nvPr>
            <p:ph sz="half" idx="2"/>
          </p:nvPr>
        </p:nvSpPr>
        <p:spPr/>
        <p:txBody>
          <a:bodyPr>
            <a:normAutofit/>
          </a:bodyPr>
          <a:lstStyle/>
          <a:p>
            <a:r>
              <a:rPr lang="en-US" dirty="0" smtClean="0"/>
              <a:t>Commonly present in majority of invertebrate skeletal tissues</a:t>
            </a:r>
          </a:p>
          <a:p>
            <a:endParaRPr lang="en-US" dirty="0"/>
          </a:p>
          <a:p>
            <a:r>
              <a:rPr lang="en-US" dirty="0" smtClean="0"/>
              <a:t>On-demand, highly controllable crystallization of ACC reservoirs</a:t>
            </a:r>
          </a:p>
          <a:p>
            <a:endParaRPr lang="en-US" dirty="0"/>
          </a:p>
          <a:p>
            <a:r>
              <a:rPr lang="en-US" dirty="0" smtClean="0"/>
              <a:t>Stable amorphous and crystalline products</a:t>
            </a:r>
            <a:endParaRPr lang="en-US" dirty="0"/>
          </a:p>
        </p:txBody>
      </p:sp>
      <p:sp>
        <p:nvSpPr>
          <p:cNvPr id="11" name="Text Placeholder 10"/>
          <p:cNvSpPr>
            <a:spLocks noGrp="1"/>
          </p:cNvSpPr>
          <p:nvPr>
            <p:ph type="body" sz="quarter" idx="3"/>
          </p:nvPr>
        </p:nvSpPr>
        <p:spPr/>
        <p:txBody>
          <a:bodyPr>
            <a:noAutofit/>
          </a:bodyPr>
          <a:lstStyle/>
          <a:p>
            <a:r>
              <a:rPr lang="en-US" dirty="0"/>
              <a:t>Engineering Composites</a:t>
            </a:r>
          </a:p>
        </p:txBody>
      </p:sp>
      <p:sp>
        <p:nvSpPr>
          <p:cNvPr id="12" name="Content Placeholder 11"/>
          <p:cNvSpPr>
            <a:spLocks noGrp="1"/>
          </p:cNvSpPr>
          <p:nvPr>
            <p:ph sz="quarter" idx="4"/>
          </p:nvPr>
        </p:nvSpPr>
        <p:spPr/>
        <p:txBody>
          <a:bodyPr/>
          <a:lstStyle/>
          <a:p>
            <a:r>
              <a:rPr lang="en-US" dirty="0" smtClean="0"/>
              <a:t>Abundant(..therefore inexpensive!)</a:t>
            </a:r>
          </a:p>
          <a:p>
            <a:pPr marL="0" indent="0">
              <a:buNone/>
            </a:pPr>
            <a:endParaRPr lang="en-US" dirty="0" smtClean="0"/>
          </a:p>
          <a:p>
            <a:r>
              <a:rPr lang="en-US" dirty="0" smtClean="0"/>
              <a:t>Tunable(use engineered biomimetic polymers)</a:t>
            </a:r>
          </a:p>
          <a:p>
            <a:endParaRPr lang="en-US" dirty="0"/>
          </a:p>
          <a:p>
            <a:r>
              <a:rPr lang="en-US" dirty="0" smtClean="0"/>
              <a:t>Attractive mechanical properties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a:t>
            </a:fld>
            <a:endParaRPr lang="en-US"/>
          </a:p>
        </p:txBody>
      </p:sp>
      <p:sp>
        <p:nvSpPr>
          <p:cNvPr id="8" name="TextBox 7"/>
          <p:cNvSpPr txBox="1"/>
          <p:nvPr/>
        </p:nvSpPr>
        <p:spPr>
          <a:xfrm>
            <a:off x="1981200" y="2581075"/>
            <a:ext cx="8229600" cy="2585323"/>
          </a:xfrm>
          <a:prstGeom prst="rect">
            <a:avLst/>
          </a:prstGeom>
          <a:solidFill>
            <a:schemeClr val="accent4">
              <a:lumMod val="40000"/>
              <a:lumOff val="60000"/>
            </a:schemeClr>
          </a:solidFill>
          <a:ln w="57150" cmpd="sng">
            <a:solidFill>
              <a:schemeClr val="accent3"/>
            </a:solidFill>
          </a:ln>
        </p:spPr>
        <p:txBody>
          <a:bodyPr wrap="square" rtlCol="0">
            <a:spAutoFit/>
          </a:bodyPr>
          <a:lstStyle/>
          <a:p>
            <a:endParaRPr lang="en-US" dirty="0"/>
          </a:p>
          <a:p>
            <a:r>
              <a:rPr lang="en-US" dirty="0"/>
              <a:t>Inorganic-organic composite materials:</a:t>
            </a:r>
          </a:p>
          <a:p>
            <a:r>
              <a:rPr lang="en-US" dirty="0"/>
              <a:t/>
            </a:r>
            <a:br>
              <a:rPr lang="en-US" dirty="0"/>
            </a:br>
            <a:r>
              <a:rPr lang="en-US" dirty="0">
                <a:sym typeface="Wingdings"/>
              </a:rPr>
              <a:t>Amorphous calcium carbonate + organic phase </a:t>
            </a:r>
            <a:r>
              <a:rPr lang="en-US" dirty="0">
                <a:sym typeface="Wingdings" panose="05000000000000000000" pitchFamily="2" charset="2"/>
              </a:rPr>
              <a:t> Tough, strong composites</a:t>
            </a:r>
          </a:p>
          <a:p>
            <a:endParaRPr lang="en-US" dirty="0">
              <a:sym typeface="Wingdings" panose="05000000000000000000" pitchFamily="2" charset="2"/>
            </a:endParaRPr>
          </a:p>
          <a:p>
            <a:r>
              <a:rPr lang="en-US" dirty="0">
                <a:sym typeface="Wingdings" panose="05000000000000000000" pitchFamily="2" charset="2"/>
              </a:rPr>
              <a:t>At SIEN-UIUC:</a:t>
            </a:r>
          </a:p>
          <a:p>
            <a:pPr marL="342900" indent="-342900">
              <a:buAutoNum type="arabicPeriod"/>
            </a:pPr>
            <a:r>
              <a:rPr lang="en-US" b="1" dirty="0">
                <a:sym typeface="Wingdings" panose="05000000000000000000" pitchFamily="2" charset="2"/>
              </a:rPr>
              <a:t>Understand mechanistic effects of organic additives during surface nucleation and growth of CaCO</a:t>
            </a:r>
            <a:r>
              <a:rPr lang="en-US" b="1" baseline="-25000" dirty="0">
                <a:sym typeface="Wingdings" panose="05000000000000000000" pitchFamily="2" charset="2"/>
              </a:rPr>
              <a:t>3</a:t>
            </a:r>
          </a:p>
          <a:p>
            <a:pPr marL="342900" indent="-342900">
              <a:buFontTx/>
              <a:buAutoNum type="arabicPeriod"/>
            </a:pPr>
            <a:r>
              <a:rPr lang="en-US" baseline="-25000" dirty="0">
                <a:sym typeface="Wingdings" panose="05000000000000000000" pitchFamily="2" charset="2"/>
              </a:rPr>
              <a:t> </a:t>
            </a:r>
            <a:r>
              <a:rPr lang="en-US" dirty="0">
                <a:sym typeface="Wingdings" panose="05000000000000000000" pitchFamily="2" charset="2"/>
              </a:rPr>
              <a:t>Synthesize and characterize amorphous CaCO</a:t>
            </a:r>
            <a:r>
              <a:rPr lang="en-US" baseline="-25000" dirty="0">
                <a:sym typeface="Wingdings" panose="05000000000000000000" pitchFamily="2" charset="2"/>
              </a:rPr>
              <a:t>3</a:t>
            </a:r>
            <a:r>
              <a:rPr lang="en-US" dirty="0">
                <a:sym typeface="Wingdings" panose="05000000000000000000" pitchFamily="2" charset="2"/>
              </a:rPr>
              <a:t> composites, as novel materials</a:t>
            </a:r>
            <a:endParaRPr lang="en-US" baseline="-25000" dirty="0">
              <a:sym typeface="Wingdings" panose="05000000000000000000" pitchFamily="2" charset="2"/>
            </a:endParaRPr>
          </a:p>
        </p:txBody>
      </p:sp>
    </p:spTree>
    <p:extLst>
      <p:ext uri="{BB962C8B-B14F-4D97-AF65-F5344CB8AC3E}">
        <p14:creationId xmlns:p14="http://schemas.microsoft.com/office/powerpoint/2010/main" val="83890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Calcium Carbonate </a:t>
            </a:r>
            <a:r>
              <a:rPr lang="en-US" dirty="0"/>
              <a:t>H</a:t>
            </a:r>
            <a:r>
              <a:rPr lang="en-US" dirty="0" smtClean="0"/>
              <a:t>ydration </a:t>
            </a:r>
            <a:r>
              <a:rPr lang="en-US" dirty="0"/>
              <a:t>S</a:t>
            </a:r>
            <a:r>
              <a:rPr lang="en-US" dirty="0" smtClean="0"/>
              <a:t>hell</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a:t>
            </a:fld>
            <a:endParaRPr lang="en-US"/>
          </a:p>
        </p:txBody>
      </p:sp>
      <p:pic>
        <p:nvPicPr>
          <p:cNvPr id="6" name="Picture 5"/>
          <p:cNvPicPr>
            <a:picLocks noChangeAspect="1"/>
          </p:cNvPicPr>
          <p:nvPr/>
        </p:nvPicPr>
        <p:blipFill>
          <a:blip r:embed="rId3"/>
          <a:stretch>
            <a:fillRect/>
          </a:stretch>
        </p:blipFill>
        <p:spPr>
          <a:xfrm>
            <a:off x="1816608" y="1709928"/>
            <a:ext cx="6158992" cy="4658390"/>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975600" y="2425700"/>
            <a:ext cx="2447514" cy="2466108"/>
          </a:xfrm>
          <a:prstGeom prst="rect">
            <a:avLst/>
          </a:prstGeom>
          <a:noFill/>
          <a:ln>
            <a:noFill/>
          </a:ln>
        </p:spPr>
      </p:pic>
      <p:sp>
        <p:nvSpPr>
          <p:cNvPr id="8" name="TextBox 7"/>
          <p:cNvSpPr txBox="1"/>
          <p:nvPr/>
        </p:nvSpPr>
        <p:spPr>
          <a:xfrm>
            <a:off x="8249547" y="5105401"/>
            <a:ext cx="1916422" cy="646331"/>
          </a:xfrm>
          <a:prstGeom prst="rect">
            <a:avLst/>
          </a:prstGeom>
          <a:noFill/>
        </p:spPr>
        <p:txBody>
          <a:bodyPr wrap="none" rtlCol="0">
            <a:spAutoFit/>
          </a:bodyPr>
          <a:lstStyle/>
          <a:p>
            <a:r>
              <a:rPr lang="en-US" dirty="0"/>
              <a:t>CaCO</a:t>
            </a:r>
            <a:r>
              <a:rPr lang="en-US" baseline="-25000" dirty="0"/>
              <a:t>3</a:t>
            </a:r>
            <a:r>
              <a:rPr lang="en-US" dirty="0"/>
              <a:t>.12H</a:t>
            </a:r>
            <a:r>
              <a:rPr lang="en-US" baseline="-25000" dirty="0"/>
              <a:t>2</a:t>
            </a:r>
            <a:r>
              <a:rPr lang="en-US" dirty="0"/>
              <a:t>O</a:t>
            </a:r>
          </a:p>
          <a:p>
            <a:r>
              <a:rPr lang="en-US" dirty="0"/>
              <a:t>B3LYP 6-311G(</a:t>
            </a:r>
            <a:r>
              <a:rPr lang="en-US" dirty="0" err="1"/>
              <a:t>d,p</a:t>
            </a:r>
            <a:r>
              <a:rPr lang="en-US" dirty="0"/>
              <a:t>)</a:t>
            </a:r>
          </a:p>
        </p:txBody>
      </p:sp>
      <p:sp>
        <p:nvSpPr>
          <p:cNvPr id="9" name="TextBox 8"/>
          <p:cNvSpPr txBox="1"/>
          <p:nvPr/>
        </p:nvSpPr>
        <p:spPr>
          <a:xfrm>
            <a:off x="1611686" y="6526138"/>
            <a:ext cx="2947345" cy="276999"/>
          </a:xfrm>
          <a:prstGeom prst="rect">
            <a:avLst/>
          </a:prstGeom>
          <a:noFill/>
        </p:spPr>
        <p:txBody>
          <a:bodyPr wrap="none" rtlCol="0">
            <a:spAutoFit/>
          </a:bodyPr>
          <a:lstStyle/>
          <a:p>
            <a:r>
              <a:rPr lang="en-US" sz="1200" dirty="0"/>
              <a:t>Lopez-Berganza, et al. </a:t>
            </a:r>
            <a:r>
              <a:rPr lang="en-US" sz="1200" i="1" dirty="0"/>
              <a:t>J Phys. Chem. A</a:t>
            </a:r>
            <a:r>
              <a:rPr lang="en-US" sz="1200" dirty="0"/>
              <a:t>(2015)</a:t>
            </a:r>
          </a:p>
        </p:txBody>
      </p:sp>
      <p:pic>
        <p:nvPicPr>
          <p:cNvPr id="10"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06604"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51928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75" y="182880"/>
            <a:ext cx="8229600" cy="990600"/>
          </a:xfrm>
        </p:spPr>
        <p:txBody>
          <a:bodyPr/>
          <a:lstStyle/>
          <a:p>
            <a:pPr algn="ctr"/>
            <a:r>
              <a:rPr lang="en-US" dirty="0" smtClean="0"/>
              <a:t>Calcium Carbonate Hydration</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9</a:t>
            </a:fld>
            <a:endParaRPr lang="en-US"/>
          </a:p>
        </p:txBody>
      </p:sp>
      <p:sp>
        <p:nvSpPr>
          <p:cNvPr id="5" name="Rectangle 4"/>
          <p:cNvSpPr/>
          <p:nvPr/>
        </p:nvSpPr>
        <p:spPr>
          <a:xfrm>
            <a:off x="1666875" y="1173481"/>
            <a:ext cx="1876425"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CaCO</a:t>
            </a:r>
            <a:r>
              <a:rPr lang="en-US" baseline="-25000" dirty="0"/>
              <a:t>3</a:t>
            </a:r>
            <a:r>
              <a:rPr lang="en-US" dirty="0"/>
              <a:t>.xH</a:t>
            </a:r>
            <a:r>
              <a:rPr lang="en-US" baseline="-25000" dirty="0"/>
              <a:t>2</a:t>
            </a:r>
            <a:r>
              <a:rPr lang="en-US" dirty="0"/>
              <a:t>O Initial guess</a:t>
            </a:r>
          </a:p>
        </p:txBody>
      </p:sp>
      <p:grpSp>
        <p:nvGrpSpPr>
          <p:cNvPr id="13" name="Group 12"/>
          <p:cNvGrpSpPr/>
          <p:nvPr/>
        </p:nvGrpSpPr>
        <p:grpSpPr>
          <a:xfrm>
            <a:off x="3105148" y="2190751"/>
            <a:ext cx="3429000" cy="1704975"/>
            <a:chOff x="1581148" y="2190750"/>
            <a:chExt cx="3429000" cy="1704975"/>
          </a:xfrm>
          <a:solidFill>
            <a:schemeClr val="bg2">
              <a:lumMod val="25000"/>
            </a:schemeClr>
          </a:solidFill>
        </p:grpSpPr>
        <p:sp>
          <p:nvSpPr>
            <p:cNvPr id="7" name="Rectangle 6"/>
            <p:cNvSpPr/>
            <p:nvPr/>
          </p:nvSpPr>
          <p:spPr>
            <a:xfrm>
              <a:off x="1581148" y="2190750"/>
              <a:ext cx="3429000" cy="1704975"/>
            </a:xfrm>
            <a:prstGeom prst="rect">
              <a:avLst/>
            </a:prstGeom>
            <a:grp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Stampede Supercomputer</a:t>
              </a:r>
            </a:p>
          </p:txBody>
        </p:sp>
        <p:sp>
          <p:nvSpPr>
            <p:cNvPr id="6" name="Rectangle 5"/>
            <p:cNvSpPr/>
            <p:nvPr/>
          </p:nvSpPr>
          <p:spPr>
            <a:xfrm>
              <a:off x="1962147" y="2565083"/>
              <a:ext cx="2714627" cy="121919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TINKER </a:t>
              </a:r>
            </a:p>
            <a:p>
              <a:pPr algn="ctr"/>
              <a:r>
                <a:rPr lang="en-US" sz="1600" dirty="0"/>
                <a:t>Monte Carlo Molecular Mechanics</a:t>
              </a:r>
            </a:p>
            <a:p>
              <a:pPr algn="ctr"/>
              <a:r>
                <a:rPr lang="en-US" sz="1600" dirty="0"/>
                <a:t>(Minimize Torsional Energy in &lt;20,000 steps)</a:t>
              </a:r>
            </a:p>
          </p:txBody>
        </p:sp>
      </p:grpSp>
      <p:cxnSp>
        <p:nvCxnSpPr>
          <p:cNvPr id="9" name="Elbow Connector 8"/>
          <p:cNvCxnSpPr>
            <a:stCxn id="5" idx="2"/>
            <a:endCxn id="7" idx="1"/>
          </p:cNvCxnSpPr>
          <p:nvPr/>
        </p:nvCxnSpPr>
        <p:spPr>
          <a:xfrm rot="16200000" flipH="1">
            <a:off x="2248852" y="2186941"/>
            <a:ext cx="1212533" cy="50006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https://encrypted-tbn3.gstatic.com/images?q=tbn:ANd9GcTdF7_SHhKZjRmFpLVhEoTrec1SDFWfvmQtZhkfPQS_fM9rMqYkhElUYl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90725" y="2284810"/>
            <a:ext cx="923924" cy="57745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7" name="Group 36"/>
          <p:cNvGrpSpPr/>
          <p:nvPr/>
        </p:nvGrpSpPr>
        <p:grpSpPr>
          <a:xfrm>
            <a:off x="4819648" y="1613295"/>
            <a:ext cx="5524498" cy="2267070"/>
            <a:chOff x="3295648" y="1613295"/>
            <a:chExt cx="5524498" cy="2267070"/>
          </a:xfrm>
        </p:grpSpPr>
        <p:grpSp>
          <p:nvGrpSpPr>
            <p:cNvPr id="15" name="Group 14"/>
            <p:cNvGrpSpPr/>
            <p:nvPr/>
          </p:nvGrpSpPr>
          <p:grpSpPr>
            <a:xfrm>
              <a:off x="5391146" y="2573535"/>
              <a:ext cx="3429000" cy="1306830"/>
              <a:chOff x="1581148" y="2190750"/>
              <a:chExt cx="3429000" cy="1704975"/>
            </a:xfrm>
          </p:grpSpPr>
          <p:sp>
            <p:nvSpPr>
              <p:cNvPr id="16" name="Rectangle 15"/>
              <p:cNvSpPr/>
              <p:nvPr/>
            </p:nvSpPr>
            <p:spPr>
              <a:xfrm>
                <a:off x="1581148" y="2190750"/>
                <a:ext cx="3429000" cy="1704975"/>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TACC Stampede  </a:t>
                </a:r>
              </a:p>
            </p:txBody>
          </p:sp>
          <p:sp>
            <p:nvSpPr>
              <p:cNvPr id="17" name="Rectangle 16"/>
              <p:cNvSpPr/>
              <p:nvPr/>
            </p:nvSpPr>
            <p:spPr>
              <a:xfrm>
                <a:off x="1962147" y="2752446"/>
                <a:ext cx="2714627" cy="1031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DFTB+</a:t>
                </a:r>
              </a:p>
              <a:p>
                <a:pPr algn="ctr"/>
                <a:r>
                  <a:rPr lang="en-US" sz="1600" dirty="0"/>
                  <a:t>Approximate DFT-Based</a:t>
                </a:r>
              </a:p>
            </p:txBody>
          </p:sp>
        </p:grpSp>
        <p:cxnSp>
          <p:nvCxnSpPr>
            <p:cNvPr id="18" name="Elbow Connector 17"/>
            <p:cNvCxnSpPr>
              <a:stCxn id="7" idx="0"/>
              <a:endCxn id="16" idx="0"/>
            </p:cNvCxnSpPr>
            <p:nvPr/>
          </p:nvCxnSpPr>
          <p:spPr>
            <a:xfrm rot="16200000" flipH="1">
              <a:off x="5009254" y="477143"/>
              <a:ext cx="382785" cy="3809998"/>
            </a:xfrm>
            <a:prstGeom prst="bentConnector3">
              <a:avLst>
                <a:gd name="adj1" fmla="val -597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457575" y="1638300"/>
              <a:ext cx="2714625" cy="369332"/>
            </a:xfrm>
            <a:prstGeom prst="rect">
              <a:avLst/>
            </a:prstGeom>
            <a:noFill/>
          </p:spPr>
          <p:txBody>
            <a:bodyPr wrap="square" rtlCol="0">
              <a:spAutoFit/>
            </a:bodyPr>
            <a:lstStyle/>
            <a:p>
              <a:endParaRPr lang="en-US" dirty="0"/>
            </a:p>
          </p:txBody>
        </p:sp>
        <p:pic>
          <p:nvPicPr>
            <p:cNvPr id="23" name="Picture 2" descr="https://encrypted-tbn3.gstatic.com/images?q=tbn:ANd9GcTdF7_SHhKZjRmFpLVhEoTrec1SDFWfvmQtZhkfPQS_fM9rMqYkhElUYl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6999" y="1613295"/>
              <a:ext cx="923924" cy="57745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2" name="Picture 21"/>
          <p:cNvPicPr>
            <a:picLocks noChangeAspect="1"/>
          </p:cNvPicPr>
          <p:nvPr/>
        </p:nvPicPr>
        <p:blipFill>
          <a:blip r:embed="rId4"/>
          <a:stretch>
            <a:fillRect/>
          </a:stretch>
        </p:blipFill>
        <p:spPr>
          <a:xfrm>
            <a:off x="10832306" y="182880"/>
            <a:ext cx="1042987" cy="641018"/>
          </a:xfrm>
          <a:prstGeom prst="rect">
            <a:avLst/>
          </a:prstGeom>
        </p:spPr>
      </p:pic>
      <p:pic>
        <p:nvPicPr>
          <p:cNvPr id="2052" name="Picture 4" descr="http://www5.hmc.edu/ITNews/wp-content/uploads/2012/09/XSED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546910" y="1017040"/>
            <a:ext cx="1328383" cy="48505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8" name="Group 37"/>
          <p:cNvGrpSpPr/>
          <p:nvPr/>
        </p:nvGrpSpPr>
        <p:grpSpPr>
          <a:xfrm>
            <a:off x="6915146" y="3794947"/>
            <a:ext cx="3429000" cy="2316545"/>
            <a:chOff x="5391146" y="3880365"/>
            <a:chExt cx="3429000" cy="2316545"/>
          </a:xfrm>
        </p:grpSpPr>
        <p:grpSp>
          <p:nvGrpSpPr>
            <p:cNvPr id="27" name="Group 26"/>
            <p:cNvGrpSpPr/>
            <p:nvPr/>
          </p:nvGrpSpPr>
          <p:grpSpPr>
            <a:xfrm>
              <a:off x="5391146" y="4890080"/>
              <a:ext cx="3429000" cy="1306830"/>
              <a:chOff x="1581148" y="2190750"/>
              <a:chExt cx="3429000" cy="1704975"/>
            </a:xfrm>
          </p:grpSpPr>
          <p:sp>
            <p:nvSpPr>
              <p:cNvPr id="28" name="Rectangle 27"/>
              <p:cNvSpPr/>
              <p:nvPr/>
            </p:nvSpPr>
            <p:spPr>
              <a:xfrm>
                <a:off x="1581148" y="2190750"/>
                <a:ext cx="3429000" cy="17049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SDSC Trestles  </a:t>
                </a:r>
              </a:p>
            </p:txBody>
          </p:sp>
          <p:sp>
            <p:nvSpPr>
              <p:cNvPr id="29" name="Rectangle 28"/>
              <p:cNvSpPr/>
              <p:nvPr/>
            </p:nvSpPr>
            <p:spPr>
              <a:xfrm>
                <a:off x="1962147" y="2752446"/>
                <a:ext cx="2714627" cy="1031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Gaussian09</a:t>
                </a:r>
              </a:p>
              <a:p>
                <a:pPr algn="ctr"/>
                <a:r>
                  <a:rPr lang="en-US" sz="1600" dirty="0"/>
                  <a:t>Ab initio Quantum Chemistry</a:t>
                </a:r>
              </a:p>
            </p:txBody>
          </p:sp>
        </p:grpSp>
        <p:cxnSp>
          <p:nvCxnSpPr>
            <p:cNvPr id="26" name="Straight Arrow Connector 25"/>
            <p:cNvCxnSpPr>
              <a:stCxn id="16" idx="2"/>
              <a:endCxn id="28" idx="0"/>
            </p:cNvCxnSpPr>
            <p:nvPr/>
          </p:nvCxnSpPr>
          <p:spPr>
            <a:xfrm>
              <a:off x="7105646" y="3880365"/>
              <a:ext cx="0" cy="1009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 name="Picture 2" descr="https://encrypted-tbn3.gstatic.com/images?q=tbn:ANd9GcTdF7_SHhKZjRmFpLVhEoTrec1SDFWfvmQtZhkfPQS_fM9rMqYkhElUYl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67496" y="4066610"/>
              <a:ext cx="923924" cy="57745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9" name="Group 38"/>
          <p:cNvGrpSpPr/>
          <p:nvPr/>
        </p:nvGrpSpPr>
        <p:grpSpPr>
          <a:xfrm>
            <a:off x="3324222" y="4532020"/>
            <a:ext cx="3590924" cy="1781175"/>
            <a:chOff x="1800222" y="4507420"/>
            <a:chExt cx="3590924" cy="1781175"/>
          </a:xfrm>
        </p:grpSpPr>
        <p:sp>
          <p:nvSpPr>
            <p:cNvPr id="30" name="Rectangle 29"/>
            <p:cNvSpPr/>
            <p:nvPr/>
          </p:nvSpPr>
          <p:spPr>
            <a:xfrm>
              <a:off x="1800222" y="4507420"/>
              <a:ext cx="2990849" cy="1781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 CaCO3 Equilibrium Structures</a:t>
              </a:r>
            </a:p>
            <a:p>
              <a:pPr algn="ctr"/>
              <a:r>
                <a:rPr lang="en-US" dirty="0"/>
                <a:t>-Thermochemistry (E,H,G, etc.)</a:t>
              </a:r>
            </a:p>
            <a:p>
              <a:pPr algn="ctr"/>
              <a:r>
                <a:rPr lang="en-US" dirty="0"/>
                <a:t>-Vibrational Frequencies</a:t>
              </a:r>
            </a:p>
          </p:txBody>
        </p:sp>
        <p:cxnSp>
          <p:nvCxnSpPr>
            <p:cNvPr id="33" name="Straight Arrow Connector 32"/>
            <p:cNvCxnSpPr>
              <a:stCxn id="28" idx="1"/>
              <a:endCxn id="30" idx="3"/>
            </p:cNvCxnSpPr>
            <p:nvPr/>
          </p:nvCxnSpPr>
          <p:spPr>
            <a:xfrm flipH="1" flipV="1">
              <a:off x="4791071" y="5398008"/>
              <a:ext cx="600075" cy="35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1728786" y="1709817"/>
            <a:ext cx="1781175" cy="3712790"/>
            <a:chOff x="204785" y="1709817"/>
            <a:chExt cx="1781175" cy="3712790"/>
          </a:xfrm>
        </p:grpSpPr>
        <p:cxnSp>
          <p:nvCxnSpPr>
            <p:cNvPr id="35" name="Elbow Connector 34"/>
            <p:cNvCxnSpPr>
              <a:stCxn id="30" idx="1"/>
            </p:cNvCxnSpPr>
            <p:nvPr/>
          </p:nvCxnSpPr>
          <p:spPr>
            <a:xfrm rot="10800000">
              <a:off x="214312" y="1709817"/>
              <a:ext cx="1585910" cy="371279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04785" y="3971447"/>
              <a:ext cx="1781175" cy="369332"/>
            </a:xfrm>
            <a:prstGeom prst="rect">
              <a:avLst/>
            </a:prstGeom>
            <a:noFill/>
          </p:spPr>
          <p:txBody>
            <a:bodyPr wrap="square" rtlCol="0">
              <a:spAutoFit/>
            </a:bodyPr>
            <a:lstStyle/>
            <a:p>
              <a:r>
                <a:rPr lang="en-US" dirty="0"/>
                <a:t>x=x+1</a:t>
              </a:r>
            </a:p>
          </p:txBody>
        </p:sp>
      </p:grpSp>
      <p:sp>
        <p:nvSpPr>
          <p:cNvPr id="34" name="TextBox 33"/>
          <p:cNvSpPr txBox="1"/>
          <p:nvPr/>
        </p:nvSpPr>
        <p:spPr>
          <a:xfrm>
            <a:off x="1611686" y="6526138"/>
            <a:ext cx="2947345" cy="276999"/>
          </a:xfrm>
          <a:prstGeom prst="rect">
            <a:avLst/>
          </a:prstGeom>
          <a:noFill/>
        </p:spPr>
        <p:txBody>
          <a:bodyPr wrap="none" rtlCol="0">
            <a:spAutoFit/>
          </a:bodyPr>
          <a:lstStyle/>
          <a:p>
            <a:r>
              <a:rPr lang="en-US" sz="1200" dirty="0"/>
              <a:t>Lopez-Berganza, et al. </a:t>
            </a:r>
            <a:r>
              <a:rPr lang="en-US" sz="1200" i="1" dirty="0"/>
              <a:t>J Phys. Chem. A</a:t>
            </a:r>
            <a:r>
              <a:rPr lang="en-US" sz="1200" dirty="0"/>
              <a:t>(2015)</a:t>
            </a:r>
          </a:p>
        </p:txBody>
      </p:sp>
      <p:pic>
        <p:nvPicPr>
          <p:cNvPr id="41"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06604" y="5997577"/>
            <a:ext cx="1079897"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9712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1852</Words>
  <Application>Microsoft Macintosh PowerPoint</Application>
  <PresentationFormat>Widescreen</PresentationFormat>
  <Paragraphs>282</Paragraphs>
  <Slides>48</Slides>
  <Notes>19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Calibri</vt:lpstr>
      <vt:lpstr>Calibri Light</vt:lpstr>
      <vt:lpstr>Courier New</vt:lpstr>
      <vt:lpstr>Helvetica</vt:lpstr>
      <vt:lpstr>ＭＳ Ｐゴシック</vt:lpstr>
      <vt:lpstr>Symbol</vt:lpstr>
      <vt:lpstr>Times</vt:lpstr>
      <vt:lpstr>Wingdings</vt:lpstr>
      <vt:lpstr>Arial</vt:lpstr>
      <vt:lpstr>Office Theme</vt:lpstr>
      <vt:lpstr>Bitmap Image</vt:lpstr>
      <vt:lpstr>SEAGrid: A Science Gateway for Chemistry and Materials Research</vt:lpstr>
      <vt:lpstr> X-ray Diffraction of Bulk Alumina</vt:lpstr>
      <vt:lpstr>Application: Phase Identification in Alumina</vt:lpstr>
      <vt:lpstr>Line profiles, Structures and SAED Patterns for  heterogonous a-Al2O3 (0001)/g-Al2O3 (111) interface</vt:lpstr>
      <vt:lpstr>Workflow and Visualization An XSEDE ECSS Project</vt:lpstr>
      <vt:lpstr>Biomineralization</vt:lpstr>
      <vt:lpstr>Why do we study the biomineralization of calcium carbonate?</vt:lpstr>
      <vt:lpstr>Calcium Carbonate Hydration Shell</vt:lpstr>
      <vt:lpstr>Calcium Carbonate Hydration</vt:lpstr>
      <vt:lpstr>HgSe/HgTe Structures and Properties  Zinc Blende/Wurtzite Structures and a  Semimetal and Topological insulators</vt:lpstr>
      <vt:lpstr>Alloying trends in electronic structure of HgxCd1-xSe</vt:lpstr>
      <vt:lpstr>Quantum Espresso Workflows</vt:lpstr>
      <vt:lpstr>Nek5000 Based Vortex Shedding Workflow http://js-172-83.jetstream-cloud.org/vortexshedding/</vt:lpstr>
      <vt:lpstr>SEAGrid 12 Years in Service</vt:lpstr>
      <vt:lpstr>Usage </vt:lpstr>
      <vt:lpstr>SEAGrid  User Services</vt:lpstr>
      <vt:lpstr>Allocations Request</vt:lpstr>
      <vt:lpstr>Allocation Processing</vt:lpstr>
      <vt:lpstr>Allocation Usage </vt:lpstr>
      <vt:lpstr>Authentication</vt:lpstr>
      <vt:lpstr> Input Preparation</vt:lpstr>
      <vt:lpstr>Jamberoo Molecular Editor  with Gaussian09  Application Editor GUI</vt:lpstr>
      <vt:lpstr>Jamberoo Amber MD Interface</vt:lpstr>
      <vt:lpstr>Job Editor with system dynamic data</vt:lpstr>
      <vt:lpstr>Job Monitoring</vt:lpstr>
      <vt:lpstr>MD Application Interfaces based on GenApp</vt:lpstr>
      <vt:lpstr>PowerPoint Presentation</vt:lpstr>
      <vt:lpstr>MD Application Interfaces based on GenApp</vt:lpstr>
      <vt:lpstr>Jamberoo Amber MD Interface</vt:lpstr>
      <vt:lpstr>Burai QE Gui</vt:lpstr>
      <vt:lpstr>PowerPoint Presentation</vt:lpstr>
      <vt:lpstr>SEAGrid Desktop Client Storage Browser</vt:lpstr>
      <vt:lpstr>Job Parameter Editor</vt:lpstr>
      <vt:lpstr>Job Validation </vt:lpstr>
      <vt:lpstr>Job History</vt:lpstr>
      <vt:lpstr>Job Monitoring</vt:lpstr>
      <vt:lpstr>Job Output</vt:lpstr>
      <vt:lpstr>Gradient Monitoring</vt:lpstr>
      <vt:lpstr>Post Processing - Spectra</vt:lpstr>
      <vt:lpstr>Post Processing</vt:lpstr>
      <vt:lpstr>Metascheduling </vt:lpstr>
      <vt:lpstr>MetaScheduling Proposed architecture </vt:lpstr>
      <vt:lpstr>SEAGrid Data Catalog</vt:lpstr>
      <vt:lpstr>Searching for Cataloged Data</vt:lpstr>
      <vt:lpstr>Metadata</vt:lpstr>
      <vt:lpstr>Parametrization Methodology and Schemes </vt:lpstr>
      <vt:lpstr>Apache Airavata Workflow  Dihedral Parametrization</vt:lpstr>
      <vt:lpstr>Workflow Monitoring and Validation of the dihedral parameters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SEAGrid: A Science Gateway for Chemistry and Materials Research</dc:title>
  <dc:creator>Microsoft Office User</dc:creator>
  <cp:lastModifiedBy>Microsoft Office User</cp:lastModifiedBy>
  <cp:revision>19</cp:revision>
  <dcterms:created xsi:type="dcterms:W3CDTF">2017-10-17T02:19:36Z</dcterms:created>
  <dcterms:modified xsi:type="dcterms:W3CDTF">2017-10-17T19:04:43Z</dcterms:modified>
</cp:coreProperties>
</file>